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39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118862"/>
            <a:ext cx="12191999" cy="7322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69391"/>
            <a:ext cx="12192000" cy="56464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1581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69279" y="3014472"/>
            <a:ext cx="3544824" cy="384352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103120"/>
            <a:ext cx="3011423" cy="427024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0292" y="6624827"/>
            <a:ext cx="12141835" cy="233679"/>
          </a:xfrm>
          <a:custGeom>
            <a:avLst/>
            <a:gdLst/>
            <a:ahLst/>
            <a:cxnLst/>
            <a:rect l="l" t="t" r="r" b="b"/>
            <a:pathLst>
              <a:path w="12141835" h="233679">
                <a:moveTo>
                  <a:pt x="12141708" y="233169"/>
                </a:moveTo>
                <a:lnTo>
                  <a:pt x="12141708" y="0"/>
                </a:lnTo>
                <a:lnTo>
                  <a:pt x="0" y="0"/>
                </a:lnTo>
                <a:lnTo>
                  <a:pt x="0" y="233169"/>
                </a:lnTo>
                <a:lnTo>
                  <a:pt x="12141708" y="233169"/>
                </a:lnTo>
                <a:close/>
              </a:path>
            </a:pathLst>
          </a:custGeom>
          <a:solidFill>
            <a:srgbClr val="B7B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4592" y="6191999"/>
            <a:ext cx="12027535" cy="461645"/>
          </a:xfrm>
          <a:custGeom>
            <a:avLst/>
            <a:gdLst/>
            <a:ahLst/>
            <a:cxnLst/>
            <a:rect l="l" t="t" r="r" b="b"/>
            <a:pathLst>
              <a:path w="12027535" h="461645">
                <a:moveTo>
                  <a:pt x="5211445" y="11430"/>
                </a:moveTo>
                <a:lnTo>
                  <a:pt x="0" y="10185"/>
                </a:lnTo>
                <a:lnTo>
                  <a:pt x="0" y="461518"/>
                </a:lnTo>
                <a:lnTo>
                  <a:pt x="382892" y="461518"/>
                </a:lnTo>
                <a:lnTo>
                  <a:pt x="5211445" y="11430"/>
                </a:lnTo>
                <a:close/>
              </a:path>
              <a:path w="12027535" h="461645">
                <a:moveTo>
                  <a:pt x="12027408" y="0"/>
                </a:moveTo>
                <a:lnTo>
                  <a:pt x="11522202" y="37350"/>
                </a:lnTo>
                <a:lnTo>
                  <a:pt x="922782" y="461518"/>
                </a:lnTo>
                <a:lnTo>
                  <a:pt x="12027408" y="461518"/>
                </a:lnTo>
                <a:lnTo>
                  <a:pt x="12027408" y="0"/>
                </a:lnTo>
                <a:close/>
              </a:path>
            </a:pathLst>
          </a:custGeom>
          <a:solidFill>
            <a:srgbClr val="DCDFE8">
              <a:alpha val="5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7848" y="6473951"/>
            <a:ext cx="6778752" cy="3840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118862"/>
            <a:ext cx="12191999" cy="73226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69391"/>
            <a:ext cx="12192000" cy="56464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15811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7818" y="643127"/>
            <a:ext cx="9597237" cy="1554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2276" y="791083"/>
            <a:ext cx="9807447" cy="793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155" y="1986661"/>
            <a:ext cx="9725660" cy="3198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18862"/>
              <a:ext cx="12191999" cy="7322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69391"/>
              <a:ext cx="12192000" cy="56464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115811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12191"/>
                  </a:moveTo>
                  <a:lnTo>
                    <a:pt x="12192000" y="12191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20637" y="0"/>
            <a:ext cx="12233275" cy="6858000"/>
            <a:chOff x="-20637" y="0"/>
            <a:chExt cx="12233275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1999" cy="4969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3060697"/>
              <a:ext cx="12192000" cy="3797300"/>
            </a:xfrm>
            <a:custGeom>
              <a:avLst/>
              <a:gdLst/>
              <a:ahLst/>
              <a:cxnLst/>
              <a:rect l="l" t="t" r="r" b="b"/>
              <a:pathLst>
                <a:path w="12192000" h="3797300">
                  <a:moveTo>
                    <a:pt x="8598871" y="266700"/>
                  </a:moveTo>
                  <a:lnTo>
                    <a:pt x="3564362" y="266700"/>
                  </a:lnTo>
                  <a:lnTo>
                    <a:pt x="2789348" y="469900"/>
                  </a:lnTo>
                  <a:lnTo>
                    <a:pt x="2741303" y="495300"/>
                  </a:lnTo>
                  <a:lnTo>
                    <a:pt x="2549641" y="546100"/>
                  </a:lnTo>
                  <a:lnTo>
                    <a:pt x="2501858" y="571500"/>
                  </a:lnTo>
                  <a:lnTo>
                    <a:pt x="2358840" y="609600"/>
                  </a:lnTo>
                  <a:lnTo>
                    <a:pt x="2311280" y="635000"/>
                  </a:lnTo>
                  <a:lnTo>
                    <a:pt x="2216333" y="660400"/>
                  </a:lnTo>
                  <a:lnTo>
                    <a:pt x="2168948" y="685800"/>
                  </a:lnTo>
                  <a:lnTo>
                    <a:pt x="2074359" y="711200"/>
                  </a:lnTo>
                  <a:lnTo>
                    <a:pt x="2027155" y="736600"/>
                  </a:lnTo>
                  <a:lnTo>
                    <a:pt x="1980014" y="749300"/>
                  </a:lnTo>
                  <a:lnTo>
                    <a:pt x="1932936" y="774700"/>
                  </a:lnTo>
                  <a:lnTo>
                    <a:pt x="1838971" y="800100"/>
                  </a:lnTo>
                  <a:lnTo>
                    <a:pt x="1792086" y="825500"/>
                  </a:lnTo>
                  <a:lnTo>
                    <a:pt x="1745266" y="838200"/>
                  </a:lnTo>
                  <a:lnTo>
                    <a:pt x="1698513" y="863600"/>
                  </a:lnTo>
                  <a:lnTo>
                    <a:pt x="1651828" y="876300"/>
                  </a:lnTo>
                  <a:lnTo>
                    <a:pt x="1558662" y="927100"/>
                  </a:lnTo>
                  <a:lnTo>
                    <a:pt x="1512183" y="939800"/>
                  </a:lnTo>
                  <a:lnTo>
                    <a:pt x="1465774" y="965200"/>
                  </a:lnTo>
                  <a:lnTo>
                    <a:pt x="1419437" y="977900"/>
                  </a:lnTo>
                  <a:lnTo>
                    <a:pt x="1326978" y="1028700"/>
                  </a:lnTo>
                  <a:lnTo>
                    <a:pt x="1280858" y="1041400"/>
                  </a:lnTo>
                  <a:lnTo>
                    <a:pt x="1188842" y="1092200"/>
                  </a:lnTo>
                  <a:lnTo>
                    <a:pt x="1142947" y="1104900"/>
                  </a:lnTo>
                  <a:lnTo>
                    <a:pt x="1005722" y="1181100"/>
                  </a:lnTo>
                  <a:lnTo>
                    <a:pt x="960137" y="1193800"/>
                  </a:lnTo>
                  <a:lnTo>
                    <a:pt x="733415" y="1320800"/>
                  </a:lnTo>
                  <a:lnTo>
                    <a:pt x="688317" y="1333500"/>
                  </a:lnTo>
                  <a:lnTo>
                    <a:pt x="109947" y="1663700"/>
                  </a:lnTo>
                  <a:lnTo>
                    <a:pt x="66091" y="1701800"/>
                  </a:lnTo>
                  <a:lnTo>
                    <a:pt x="22330" y="1727200"/>
                  </a:lnTo>
                  <a:lnTo>
                    <a:pt x="0" y="1739900"/>
                  </a:lnTo>
                  <a:lnTo>
                    <a:pt x="0" y="3797300"/>
                  </a:lnTo>
                  <a:lnTo>
                    <a:pt x="12191999" y="3797300"/>
                  </a:lnTo>
                  <a:lnTo>
                    <a:pt x="12191999" y="1752600"/>
                  </a:lnTo>
                  <a:lnTo>
                    <a:pt x="12175947" y="1739900"/>
                  </a:lnTo>
                  <a:lnTo>
                    <a:pt x="11913072" y="1587500"/>
                  </a:lnTo>
                  <a:lnTo>
                    <a:pt x="11868938" y="1549400"/>
                  </a:lnTo>
                  <a:lnTo>
                    <a:pt x="11691514" y="1447800"/>
                  </a:lnTo>
                  <a:lnTo>
                    <a:pt x="11646939" y="1435100"/>
                  </a:lnTo>
                  <a:lnTo>
                    <a:pt x="11287305" y="1231900"/>
                  </a:lnTo>
                  <a:lnTo>
                    <a:pt x="11241982" y="1219200"/>
                  </a:lnTo>
                  <a:lnTo>
                    <a:pt x="11105541" y="1143000"/>
                  </a:lnTo>
                  <a:lnTo>
                    <a:pt x="11059906" y="1130300"/>
                  </a:lnTo>
                  <a:lnTo>
                    <a:pt x="10968406" y="1079500"/>
                  </a:lnTo>
                  <a:lnTo>
                    <a:pt x="10922543" y="1066800"/>
                  </a:lnTo>
                  <a:lnTo>
                    <a:pt x="10830596" y="1016000"/>
                  </a:lnTo>
                  <a:lnTo>
                    <a:pt x="10784513" y="1003300"/>
                  </a:lnTo>
                  <a:lnTo>
                    <a:pt x="10692132" y="952500"/>
                  </a:lnTo>
                  <a:lnTo>
                    <a:pt x="10645835" y="939800"/>
                  </a:lnTo>
                  <a:lnTo>
                    <a:pt x="10599468" y="914400"/>
                  </a:lnTo>
                  <a:lnTo>
                    <a:pt x="10553032" y="901700"/>
                  </a:lnTo>
                  <a:lnTo>
                    <a:pt x="10506529" y="876300"/>
                  </a:lnTo>
                  <a:lnTo>
                    <a:pt x="10459957" y="863600"/>
                  </a:lnTo>
                  <a:lnTo>
                    <a:pt x="10413319" y="838200"/>
                  </a:lnTo>
                  <a:lnTo>
                    <a:pt x="10366615" y="825500"/>
                  </a:lnTo>
                  <a:lnTo>
                    <a:pt x="10319845" y="800100"/>
                  </a:lnTo>
                  <a:lnTo>
                    <a:pt x="10273011" y="787400"/>
                  </a:lnTo>
                  <a:lnTo>
                    <a:pt x="10226113" y="762000"/>
                  </a:lnTo>
                  <a:lnTo>
                    <a:pt x="10179151" y="749300"/>
                  </a:lnTo>
                  <a:lnTo>
                    <a:pt x="10132128" y="723900"/>
                  </a:lnTo>
                  <a:lnTo>
                    <a:pt x="10037897" y="698500"/>
                  </a:lnTo>
                  <a:lnTo>
                    <a:pt x="9990690" y="673100"/>
                  </a:lnTo>
                  <a:lnTo>
                    <a:pt x="9896100" y="647700"/>
                  </a:lnTo>
                  <a:lnTo>
                    <a:pt x="9848718" y="622300"/>
                  </a:lnTo>
                  <a:lnTo>
                    <a:pt x="9706231" y="584200"/>
                  </a:lnTo>
                  <a:lnTo>
                    <a:pt x="9658625" y="558800"/>
                  </a:lnTo>
                  <a:lnTo>
                    <a:pt x="9467664" y="508000"/>
                  </a:lnTo>
                  <a:lnTo>
                    <a:pt x="9419793" y="482600"/>
                  </a:lnTo>
                  <a:lnTo>
                    <a:pt x="8598871" y="266700"/>
                  </a:lnTo>
                  <a:close/>
                </a:path>
                <a:path w="12192000" h="3797300">
                  <a:moveTo>
                    <a:pt x="8355172" y="215900"/>
                  </a:moveTo>
                  <a:lnTo>
                    <a:pt x="3808697" y="215900"/>
                  </a:lnTo>
                  <a:lnTo>
                    <a:pt x="3613156" y="266700"/>
                  </a:lnTo>
                  <a:lnTo>
                    <a:pt x="8550204" y="266700"/>
                  </a:lnTo>
                  <a:lnTo>
                    <a:pt x="8355172" y="215900"/>
                  </a:lnTo>
                  <a:close/>
                </a:path>
                <a:path w="12192000" h="3797300">
                  <a:moveTo>
                    <a:pt x="8159593" y="177800"/>
                  </a:moveTo>
                  <a:lnTo>
                    <a:pt x="4004788" y="177800"/>
                  </a:lnTo>
                  <a:lnTo>
                    <a:pt x="3857670" y="215900"/>
                  </a:lnTo>
                  <a:lnTo>
                    <a:pt x="8306327" y="215900"/>
                  </a:lnTo>
                  <a:lnTo>
                    <a:pt x="8159593" y="177800"/>
                  </a:lnTo>
                  <a:close/>
                </a:path>
                <a:path w="12192000" h="3797300">
                  <a:moveTo>
                    <a:pt x="8012577" y="152400"/>
                  </a:moveTo>
                  <a:lnTo>
                    <a:pt x="4152188" y="152400"/>
                  </a:lnTo>
                  <a:lnTo>
                    <a:pt x="4053891" y="177800"/>
                  </a:lnTo>
                  <a:lnTo>
                    <a:pt x="8110618" y="177800"/>
                  </a:lnTo>
                  <a:lnTo>
                    <a:pt x="8012577" y="152400"/>
                  </a:lnTo>
                  <a:close/>
                </a:path>
                <a:path w="12192000" h="3797300">
                  <a:moveTo>
                    <a:pt x="7865299" y="127000"/>
                  </a:moveTo>
                  <a:lnTo>
                    <a:pt x="4299849" y="127000"/>
                  </a:lnTo>
                  <a:lnTo>
                    <a:pt x="4201380" y="152400"/>
                  </a:lnTo>
                  <a:lnTo>
                    <a:pt x="7963512" y="152400"/>
                  </a:lnTo>
                  <a:lnTo>
                    <a:pt x="7865299" y="127000"/>
                  </a:lnTo>
                  <a:close/>
                </a:path>
                <a:path w="12192000" h="3797300">
                  <a:moveTo>
                    <a:pt x="7766978" y="114300"/>
                  </a:moveTo>
                  <a:lnTo>
                    <a:pt x="4398426" y="114300"/>
                  </a:lnTo>
                  <a:lnTo>
                    <a:pt x="4349124" y="127000"/>
                  </a:lnTo>
                  <a:lnTo>
                    <a:pt x="7816152" y="127000"/>
                  </a:lnTo>
                  <a:lnTo>
                    <a:pt x="7766978" y="114300"/>
                  </a:lnTo>
                  <a:close/>
                </a:path>
                <a:path w="12192000" h="3797300">
                  <a:moveTo>
                    <a:pt x="7668556" y="101600"/>
                  </a:moveTo>
                  <a:lnTo>
                    <a:pt x="4497103" y="101600"/>
                  </a:lnTo>
                  <a:lnTo>
                    <a:pt x="4447752" y="114300"/>
                  </a:lnTo>
                  <a:lnTo>
                    <a:pt x="7717780" y="114300"/>
                  </a:lnTo>
                  <a:lnTo>
                    <a:pt x="7668556" y="101600"/>
                  </a:lnTo>
                  <a:close/>
                </a:path>
                <a:path w="12192000" h="3797300">
                  <a:moveTo>
                    <a:pt x="7570038" y="88900"/>
                  </a:moveTo>
                  <a:lnTo>
                    <a:pt x="4595876" y="88900"/>
                  </a:lnTo>
                  <a:lnTo>
                    <a:pt x="4546478" y="101600"/>
                  </a:lnTo>
                  <a:lnTo>
                    <a:pt x="7619309" y="101600"/>
                  </a:lnTo>
                  <a:lnTo>
                    <a:pt x="7570038" y="88900"/>
                  </a:lnTo>
                  <a:close/>
                </a:path>
                <a:path w="12192000" h="3797300">
                  <a:moveTo>
                    <a:pt x="7471431" y="76200"/>
                  </a:moveTo>
                  <a:lnTo>
                    <a:pt x="4694738" y="76200"/>
                  </a:lnTo>
                  <a:lnTo>
                    <a:pt x="4645296" y="88900"/>
                  </a:lnTo>
                  <a:lnTo>
                    <a:pt x="7520745" y="88900"/>
                  </a:lnTo>
                  <a:lnTo>
                    <a:pt x="7471431" y="76200"/>
                  </a:lnTo>
                  <a:close/>
                </a:path>
                <a:path w="12192000" h="3797300">
                  <a:moveTo>
                    <a:pt x="7372740" y="63500"/>
                  </a:moveTo>
                  <a:lnTo>
                    <a:pt x="4793684" y="63500"/>
                  </a:lnTo>
                  <a:lnTo>
                    <a:pt x="4744201" y="76200"/>
                  </a:lnTo>
                  <a:lnTo>
                    <a:pt x="7422095" y="76200"/>
                  </a:lnTo>
                  <a:lnTo>
                    <a:pt x="7372740" y="63500"/>
                  </a:lnTo>
                  <a:close/>
                </a:path>
                <a:path w="12192000" h="3797300">
                  <a:moveTo>
                    <a:pt x="7273971" y="50800"/>
                  </a:moveTo>
                  <a:lnTo>
                    <a:pt x="4892707" y="50800"/>
                  </a:lnTo>
                  <a:lnTo>
                    <a:pt x="4843186" y="63500"/>
                  </a:lnTo>
                  <a:lnTo>
                    <a:pt x="7323364" y="63500"/>
                  </a:lnTo>
                  <a:lnTo>
                    <a:pt x="7273971" y="50800"/>
                  </a:lnTo>
                  <a:close/>
                </a:path>
                <a:path w="12192000" h="3797300">
                  <a:moveTo>
                    <a:pt x="7125684" y="38100"/>
                  </a:moveTo>
                  <a:lnTo>
                    <a:pt x="5041373" y="38100"/>
                  </a:lnTo>
                  <a:lnTo>
                    <a:pt x="4991801" y="50800"/>
                  </a:lnTo>
                  <a:lnTo>
                    <a:pt x="7175130" y="50800"/>
                  </a:lnTo>
                  <a:lnTo>
                    <a:pt x="7125684" y="38100"/>
                  </a:lnTo>
                  <a:close/>
                </a:path>
                <a:path w="12192000" h="3797300">
                  <a:moveTo>
                    <a:pt x="6977255" y="25400"/>
                  </a:moveTo>
                  <a:lnTo>
                    <a:pt x="5190179" y="25400"/>
                  </a:lnTo>
                  <a:lnTo>
                    <a:pt x="5140562" y="38100"/>
                  </a:lnTo>
                  <a:lnTo>
                    <a:pt x="7026746" y="38100"/>
                  </a:lnTo>
                  <a:lnTo>
                    <a:pt x="6977255" y="25400"/>
                  </a:lnTo>
                  <a:close/>
                </a:path>
                <a:path w="12192000" h="3797300">
                  <a:moveTo>
                    <a:pt x="6828705" y="12700"/>
                  </a:moveTo>
                  <a:lnTo>
                    <a:pt x="5339105" y="12700"/>
                  </a:lnTo>
                  <a:lnTo>
                    <a:pt x="5289451" y="25400"/>
                  </a:lnTo>
                  <a:lnTo>
                    <a:pt x="6878234" y="25400"/>
                  </a:lnTo>
                  <a:lnTo>
                    <a:pt x="6828705" y="12700"/>
                  </a:lnTo>
                  <a:close/>
                </a:path>
                <a:path w="12192000" h="3797300">
                  <a:moveTo>
                    <a:pt x="6580904" y="0"/>
                  </a:moveTo>
                  <a:lnTo>
                    <a:pt x="5587526" y="0"/>
                  </a:lnTo>
                  <a:lnTo>
                    <a:pt x="5537824" y="12700"/>
                  </a:lnTo>
                  <a:lnTo>
                    <a:pt x="6630483" y="12700"/>
                  </a:lnTo>
                  <a:lnTo>
                    <a:pt x="6580904" y="0"/>
                  </a:lnTo>
                  <a:close/>
                </a:path>
              </a:pathLst>
            </a:custGeom>
            <a:solidFill>
              <a:srgbClr val="008A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132582"/>
              <a:ext cx="12192000" cy="1759585"/>
            </a:xfrm>
            <a:custGeom>
              <a:avLst/>
              <a:gdLst/>
              <a:ahLst/>
              <a:cxnLst/>
              <a:rect l="l" t="t" r="r" b="b"/>
              <a:pathLst>
                <a:path w="12192000" h="1759585">
                  <a:moveTo>
                    <a:pt x="6077966" y="0"/>
                  </a:moveTo>
                  <a:lnTo>
                    <a:pt x="6028548" y="105"/>
                  </a:lnTo>
                  <a:lnTo>
                    <a:pt x="5979131" y="422"/>
                  </a:lnTo>
                  <a:lnTo>
                    <a:pt x="5929715" y="951"/>
                  </a:lnTo>
                  <a:lnTo>
                    <a:pt x="5880301" y="1691"/>
                  </a:lnTo>
                  <a:lnTo>
                    <a:pt x="5830890" y="2643"/>
                  </a:lnTo>
                  <a:lnTo>
                    <a:pt x="5781482" y="3806"/>
                  </a:lnTo>
                  <a:lnTo>
                    <a:pt x="5732079" y="5180"/>
                  </a:lnTo>
                  <a:lnTo>
                    <a:pt x="5682680" y="6766"/>
                  </a:lnTo>
                  <a:lnTo>
                    <a:pt x="5633287" y="8564"/>
                  </a:lnTo>
                  <a:lnTo>
                    <a:pt x="5583901" y="10572"/>
                  </a:lnTo>
                  <a:lnTo>
                    <a:pt x="5534522" y="12793"/>
                  </a:lnTo>
                  <a:lnTo>
                    <a:pt x="5485151" y="15224"/>
                  </a:lnTo>
                  <a:lnTo>
                    <a:pt x="5435788" y="17868"/>
                  </a:lnTo>
                  <a:lnTo>
                    <a:pt x="5386435" y="20722"/>
                  </a:lnTo>
                  <a:lnTo>
                    <a:pt x="5337091" y="23788"/>
                  </a:lnTo>
                  <a:lnTo>
                    <a:pt x="5287759" y="27066"/>
                  </a:lnTo>
                  <a:lnTo>
                    <a:pt x="5238438" y="30555"/>
                  </a:lnTo>
                  <a:lnTo>
                    <a:pt x="5189130" y="34255"/>
                  </a:lnTo>
                  <a:lnTo>
                    <a:pt x="5139834" y="38167"/>
                  </a:lnTo>
                  <a:lnTo>
                    <a:pt x="5090552" y="42291"/>
                  </a:lnTo>
                  <a:lnTo>
                    <a:pt x="5041285" y="46625"/>
                  </a:lnTo>
                  <a:lnTo>
                    <a:pt x="4992033" y="51172"/>
                  </a:lnTo>
                  <a:lnTo>
                    <a:pt x="4942797" y="55929"/>
                  </a:lnTo>
                  <a:lnTo>
                    <a:pt x="4893578" y="60899"/>
                  </a:lnTo>
                  <a:lnTo>
                    <a:pt x="4844376" y="66079"/>
                  </a:lnTo>
                  <a:lnTo>
                    <a:pt x="4795192" y="71471"/>
                  </a:lnTo>
                  <a:lnTo>
                    <a:pt x="4746027" y="77075"/>
                  </a:lnTo>
                  <a:lnTo>
                    <a:pt x="4696882" y="82889"/>
                  </a:lnTo>
                  <a:lnTo>
                    <a:pt x="4647757" y="88916"/>
                  </a:lnTo>
                  <a:lnTo>
                    <a:pt x="4598653" y="95154"/>
                  </a:lnTo>
                  <a:lnTo>
                    <a:pt x="4549571" y="101603"/>
                  </a:lnTo>
                  <a:lnTo>
                    <a:pt x="4500512" y="108263"/>
                  </a:lnTo>
                  <a:lnTo>
                    <a:pt x="4451476" y="115136"/>
                  </a:lnTo>
                  <a:lnTo>
                    <a:pt x="4402464" y="122219"/>
                  </a:lnTo>
                  <a:lnTo>
                    <a:pt x="4353477" y="129514"/>
                  </a:lnTo>
                  <a:lnTo>
                    <a:pt x="4304515" y="137020"/>
                  </a:lnTo>
                  <a:lnTo>
                    <a:pt x="4255580" y="144738"/>
                  </a:lnTo>
                  <a:lnTo>
                    <a:pt x="4206671" y="152668"/>
                  </a:lnTo>
                  <a:lnTo>
                    <a:pt x="4157791" y="160808"/>
                  </a:lnTo>
                  <a:lnTo>
                    <a:pt x="4108938" y="169160"/>
                  </a:lnTo>
                  <a:lnTo>
                    <a:pt x="4060115" y="177724"/>
                  </a:lnTo>
                  <a:lnTo>
                    <a:pt x="4011322" y="186499"/>
                  </a:lnTo>
                  <a:lnTo>
                    <a:pt x="3962559" y="195485"/>
                  </a:lnTo>
                  <a:lnTo>
                    <a:pt x="3913828" y="204683"/>
                  </a:lnTo>
                  <a:lnTo>
                    <a:pt x="3865129" y="214093"/>
                  </a:lnTo>
                  <a:lnTo>
                    <a:pt x="3816463" y="223713"/>
                  </a:lnTo>
                  <a:lnTo>
                    <a:pt x="3767830" y="233545"/>
                  </a:lnTo>
                  <a:lnTo>
                    <a:pt x="3719232" y="243589"/>
                  </a:lnTo>
                  <a:lnTo>
                    <a:pt x="3670669" y="253844"/>
                  </a:lnTo>
                  <a:lnTo>
                    <a:pt x="3622141" y="264310"/>
                  </a:lnTo>
                  <a:lnTo>
                    <a:pt x="3573650" y="274988"/>
                  </a:lnTo>
                  <a:lnTo>
                    <a:pt x="3525197" y="285878"/>
                  </a:lnTo>
                  <a:lnTo>
                    <a:pt x="3476781" y="296978"/>
                  </a:lnTo>
                  <a:lnTo>
                    <a:pt x="3428404" y="308290"/>
                  </a:lnTo>
                  <a:lnTo>
                    <a:pt x="3380066" y="319814"/>
                  </a:lnTo>
                  <a:lnTo>
                    <a:pt x="3331769" y="331549"/>
                  </a:lnTo>
                  <a:lnTo>
                    <a:pt x="3283513" y="343495"/>
                  </a:lnTo>
                  <a:lnTo>
                    <a:pt x="3235298" y="355653"/>
                  </a:lnTo>
                  <a:lnTo>
                    <a:pt x="3187125" y="368022"/>
                  </a:lnTo>
                  <a:lnTo>
                    <a:pt x="3138996" y="380603"/>
                  </a:lnTo>
                  <a:lnTo>
                    <a:pt x="3090911" y="393395"/>
                  </a:lnTo>
                  <a:lnTo>
                    <a:pt x="3042870" y="406399"/>
                  </a:lnTo>
                  <a:lnTo>
                    <a:pt x="2994875" y="419613"/>
                  </a:lnTo>
                  <a:lnTo>
                    <a:pt x="2946925" y="433040"/>
                  </a:lnTo>
                  <a:lnTo>
                    <a:pt x="2899023" y="446678"/>
                  </a:lnTo>
                  <a:lnTo>
                    <a:pt x="2851168" y="460527"/>
                  </a:lnTo>
                  <a:lnTo>
                    <a:pt x="2803361" y="474587"/>
                  </a:lnTo>
                  <a:lnTo>
                    <a:pt x="2755603" y="488859"/>
                  </a:lnTo>
                  <a:lnTo>
                    <a:pt x="2707895" y="503343"/>
                  </a:lnTo>
                  <a:lnTo>
                    <a:pt x="2660237" y="518037"/>
                  </a:lnTo>
                  <a:lnTo>
                    <a:pt x="2612631" y="532944"/>
                  </a:lnTo>
                  <a:lnTo>
                    <a:pt x="2565076" y="548061"/>
                  </a:lnTo>
                  <a:lnTo>
                    <a:pt x="2517575" y="563390"/>
                  </a:lnTo>
                  <a:lnTo>
                    <a:pt x="2470126" y="578931"/>
                  </a:lnTo>
                  <a:lnTo>
                    <a:pt x="2422732" y="594683"/>
                  </a:lnTo>
                  <a:lnTo>
                    <a:pt x="2375393" y="610646"/>
                  </a:lnTo>
                  <a:lnTo>
                    <a:pt x="2328109" y="626820"/>
                  </a:lnTo>
                  <a:lnTo>
                    <a:pt x="2280881" y="643207"/>
                  </a:lnTo>
                  <a:lnTo>
                    <a:pt x="2233711" y="659804"/>
                  </a:lnTo>
                  <a:lnTo>
                    <a:pt x="2186598" y="676613"/>
                  </a:lnTo>
                  <a:lnTo>
                    <a:pt x="2139544" y="693633"/>
                  </a:lnTo>
                  <a:lnTo>
                    <a:pt x="2092550" y="710865"/>
                  </a:lnTo>
                  <a:lnTo>
                    <a:pt x="2045615" y="728308"/>
                  </a:lnTo>
                  <a:lnTo>
                    <a:pt x="1998741" y="745962"/>
                  </a:lnTo>
                  <a:lnTo>
                    <a:pt x="1951929" y="763828"/>
                  </a:lnTo>
                  <a:lnTo>
                    <a:pt x="1905178" y="781906"/>
                  </a:lnTo>
                  <a:lnTo>
                    <a:pt x="1858491" y="800194"/>
                  </a:lnTo>
                  <a:lnTo>
                    <a:pt x="1811867" y="818694"/>
                  </a:lnTo>
                  <a:lnTo>
                    <a:pt x="1765308" y="837406"/>
                  </a:lnTo>
                  <a:lnTo>
                    <a:pt x="1718814" y="856329"/>
                  </a:lnTo>
                  <a:lnTo>
                    <a:pt x="1672386" y="875463"/>
                  </a:lnTo>
                  <a:lnTo>
                    <a:pt x="1626024" y="894809"/>
                  </a:lnTo>
                  <a:lnTo>
                    <a:pt x="1579730" y="914366"/>
                  </a:lnTo>
                  <a:lnTo>
                    <a:pt x="1533504" y="934134"/>
                  </a:lnTo>
                  <a:lnTo>
                    <a:pt x="1487346" y="954114"/>
                  </a:lnTo>
                  <a:lnTo>
                    <a:pt x="1441259" y="974305"/>
                  </a:lnTo>
                  <a:lnTo>
                    <a:pt x="1395241" y="994708"/>
                  </a:lnTo>
                  <a:lnTo>
                    <a:pt x="1349295" y="1015322"/>
                  </a:lnTo>
                  <a:lnTo>
                    <a:pt x="1303420" y="1036147"/>
                  </a:lnTo>
                  <a:lnTo>
                    <a:pt x="1257618" y="1057184"/>
                  </a:lnTo>
                  <a:lnTo>
                    <a:pt x="1211889" y="1078432"/>
                  </a:lnTo>
                  <a:lnTo>
                    <a:pt x="1166234" y="1099892"/>
                  </a:lnTo>
                  <a:lnTo>
                    <a:pt x="1120653" y="1121563"/>
                  </a:lnTo>
                  <a:lnTo>
                    <a:pt x="1075148" y="1143445"/>
                  </a:lnTo>
                  <a:lnTo>
                    <a:pt x="1029720" y="1165539"/>
                  </a:lnTo>
                  <a:lnTo>
                    <a:pt x="984368" y="1187844"/>
                  </a:lnTo>
                  <a:lnTo>
                    <a:pt x="939093" y="1210361"/>
                  </a:lnTo>
                  <a:lnTo>
                    <a:pt x="893897" y="1233089"/>
                  </a:lnTo>
                  <a:lnTo>
                    <a:pt x="848781" y="1256028"/>
                  </a:lnTo>
                  <a:lnTo>
                    <a:pt x="803744" y="1279179"/>
                  </a:lnTo>
                  <a:lnTo>
                    <a:pt x="758787" y="1302541"/>
                  </a:lnTo>
                  <a:lnTo>
                    <a:pt x="713912" y="1326114"/>
                  </a:lnTo>
                  <a:lnTo>
                    <a:pt x="669119" y="1349899"/>
                  </a:lnTo>
                  <a:lnTo>
                    <a:pt x="624409" y="1373895"/>
                  </a:lnTo>
                  <a:lnTo>
                    <a:pt x="579782" y="1398103"/>
                  </a:lnTo>
                  <a:lnTo>
                    <a:pt x="535239" y="1422522"/>
                  </a:lnTo>
                  <a:lnTo>
                    <a:pt x="490782" y="1447152"/>
                  </a:lnTo>
                  <a:lnTo>
                    <a:pt x="446410" y="1471994"/>
                  </a:lnTo>
                  <a:lnTo>
                    <a:pt x="402125" y="1497047"/>
                  </a:lnTo>
                  <a:lnTo>
                    <a:pt x="357926" y="1522311"/>
                  </a:lnTo>
                  <a:lnTo>
                    <a:pt x="313816" y="1547787"/>
                  </a:lnTo>
                  <a:lnTo>
                    <a:pt x="269794" y="1573475"/>
                  </a:lnTo>
                  <a:lnTo>
                    <a:pt x="225862" y="1599373"/>
                  </a:lnTo>
                  <a:lnTo>
                    <a:pt x="182020" y="1625483"/>
                  </a:lnTo>
                  <a:lnTo>
                    <a:pt x="138268" y="1651804"/>
                  </a:lnTo>
                  <a:lnTo>
                    <a:pt x="94608" y="1678337"/>
                  </a:lnTo>
                  <a:lnTo>
                    <a:pt x="51041" y="1705081"/>
                  </a:lnTo>
                  <a:lnTo>
                    <a:pt x="7566" y="1732037"/>
                  </a:lnTo>
                  <a:lnTo>
                    <a:pt x="0" y="1736775"/>
                  </a:lnTo>
                </a:path>
                <a:path w="12192000" h="1759585">
                  <a:moveTo>
                    <a:pt x="12191999" y="1759344"/>
                  </a:moveTo>
                  <a:lnTo>
                    <a:pt x="12133017" y="1722449"/>
                  </a:lnTo>
                  <a:lnTo>
                    <a:pt x="12089287" y="1695438"/>
                  </a:lnTo>
                  <a:lnTo>
                    <a:pt x="12045463" y="1668640"/>
                  </a:lnTo>
                  <a:lnTo>
                    <a:pt x="12001547" y="1642056"/>
                  </a:lnTo>
                  <a:lnTo>
                    <a:pt x="11957538" y="1615685"/>
                  </a:lnTo>
                  <a:lnTo>
                    <a:pt x="11913439" y="1589528"/>
                  </a:lnTo>
                  <a:lnTo>
                    <a:pt x="11869248" y="1563584"/>
                  </a:lnTo>
                  <a:lnTo>
                    <a:pt x="11824968" y="1537853"/>
                  </a:lnTo>
                  <a:lnTo>
                    <a:pt x="11780599" y="1512336"/>
                  </a:lnTo>
                  <a:lnTo>
                    <a:pt x="11736141" y="1487032"/>
                  </a:lnTo>
                  <a:lnTo>
                    <a:pt x="11691596" y="1461941"/>
                  </a:lnTo>
                  <a:lnTo>
                    <a:pt x="11646964" y="1437064"/>
                  </a:lnTo>
                  <a:lnTo>
                    <a:pt x="11602246" y="1412400"/>
                  </a:lnTo>
                  <a:lnTo>
                    <a:pt x="11557443" y="1387949"/>
                  </a:lnTo>
                  <a:lnTo>
                    <a:pt x="11512554" y="1363712"/>
                  </a:lnTo>
                  <a:lnTo>
                    <a:pt x="11467582" y="1339688"/>
                  </a:lnTo>
                  <a:lnTo>
                    <a:pt x="11422527" y="1315878"/>
                  </a:lnTo>
                  <a:lnTo>
                    <a:pt x="11377390" y="1292281"/>
                  </a:lnTo>
                  <a:lnTo>
                    <a:pt x="11332170" y="1268897"/>
                  </a:lnTo>
                  <a:lnTo>
                    <a:pt x="11286870" y="1245727"/>
                  </a:lnTo>
                  <a:lnTo>
                    <a:pt x="11241490" y="1222770"/>
                  </a:lnTo>
                  <a:lnTo>
                    <a:pt x="11196030" y="1200027"/>
                  </a:lnTo>
                  <a:lnTo>
                    <a:pt x="11150491" y="1177497"/>
                  </a:lnTo>
                  <a:lnTo>
                    <a:pt x="11104875" y="1155180"/>
                  </a:lnTo>
                  <a:lnTo>
                    <a:pt x="11059181" y="1133077"/>
                  </a:lnTo>
                  <a:lnTo>
                    <a:pt x="11013411" y="1111187"/>
                  </a:lnTo>
                  <a:lnTo>
                    <a:pt x="10967565" y="1089511"/>
                  </a:lnTo>
                  <a:lnTo>
                    <a:pt x="10921644" y="1068048"/>
                  </a:lnTo>
                  <a:lnTo>
                    <a:pt x="10875648" y="1046798"/>
                  </a:lnTo>
                  <a:lnTo>
                    <a:pt x="10829580" y="1025762"/>
                  </a:lnTo>
                  <a:lnTo>
                    <a:pt x="10783438" y="1004940"/>
                  </a:lnTo>
                  <a:lnTo>
                    <a:pt x="10737225" y="984330"/>
                  </a:lnTo>
                  <a:lnTo>
                    <a:pt x="10690940" y="963935"/>
                  </a:lnTo>
                  <a:lnTo>
                    <a:pt x="10644584" y="943752"/>
                  </a:lnTo>
                  <a:lnTo>
                    <a:pt x="10598159" y="923783"/>
                  </a:lnTo>
                  <a:lnTo>
                    <a:pt x="10551664" y="904028"/>
                  </a:lnTo>
                  <a:lnTo>
                    <a:pt x="10505102" y="884486"/>
                  </a:lnTo>
                  <a:lnTo>
                    <a:pt x="10458471" y="865157"/>
                  </a:lnTo>
                  <a:lnTo>
                    <a:pt x="10411774" y="846042"/>
                  </a:lnTo>
                  <a:lnTo>
                    <a:pt x="10365011" y="827140"/>
                  </a:lnTo>
                  <a:lnTo>
                    <a:pt x="10318182" y="808452"/>
                  </a:lnTo>
                  <a:lnTo>
                    <a:pt x="10271289" y="789977"/>
                  </a:lnTo>
                  <a:lnTo>
                    <a:pt x="10224332" y="771716"/>
                  </a:lnTo>
                  <a:lnTo>
                    <a:pt x="10177312" y="753668"/>
                  </a:lnTo>
                  <a:lnTo>
                    <a:pt x="10130229" y="735833"/>
                  </a:lnTo>
                  <a:lnTo>
                    <a:pt x="10083084" y="718213"/>
                  </a:lnTo>
                  <a:lnTo>
                    <a:pt x="10035879" y="700805"/>
                  </a:lnTo>
                  <a:lnTo>
                    <a:pt x="9988614" y="683611"/>
                  </a:lnTo>
                  <a:lnTo>
                    <a:pt x="9941289" y="666631"/>
                  </a:lnTo>
                  <a:lnTo>
                    <a:pt x="9893905" y="649864"/>
                  </a:lnTo>
                  <a:lnTo>
                    <a:pt x="9846463" y="633310"/>
                  </a:lnTo>
                  <a:lnTo>
                    <a:pt x="9798964" y="616970"/>
                  </a:lnTo>
                  <a:lnTo>
                    <a:pt x="9751409" y="600843"/>
                  </a:lnTo>
                  <a:lnTo>
                    <a:pt x="9703798" y="584930"/>
                  </a:lnTo>
                  <a:lnTo>
                    <a:pt x="9656132" y="569231"/>
                  </a:lnTo>
                  <a:lnTo>
                    <a:pt x="9608411" y="553745"/>
                  </a:lnTo>
                  <a:lnTo>
                    <a:pt x="9560638" y="538472"/>
                  </a:lnTo>
                  <a:lnTo>
                    <a:pt x="9512811" y="523413"/>
                  </a:lnTo>
                  <a:lnTo>
                    <a:pt x="9464932" y="508567"/>
                  </a:lnTo>
                  <a:lnTo>
                    <a:pt x="9417002" y="493935"/>
                  </a:lnTo>
                  <a:lnTo>
                    <a:pt x="9369022" y="479517"/>
                  </a:lnTo>
                  <a:lnTo>
                    <a:pt x="9320991" y="465311"/>
                  </a:lnTo>
                  <a:lnTo>
                    <a:pt x="9272912" y="451320"/>
                  </a:lnTo>
                  <a:lnTo>
                    <a:pt x="9224784" y="437542"/>
                  </a:lnTo>
                  <a:lnTo>
                    <a:pt x="9176609" y="423977"/>
                  </a:lnTo>
                  <a:lnTo>
                    <a:pt x="9128386" y="410626"/>
                  </a:lnTo>
                  <a:lnTo>
                    <a:pt x="9080118" y="397489"/>
                  </a:lnTo>
                  <a:lnTo>
                    <a:pt x="9031804" y="384565"/>
                  </a:lnTo>
                  <a:lnTo>
                    <a:pt x="8983446" y="371855"/>
                  </a:lnTo>
                  <a:lnTo>
                    <a:pt x="8935044" y="359358"/>
                  </a:lnTo>
                  <a:lnTo>
                    <a:pt x="8886598" y="347075"/>
                  </a:lnTo>
                  <a:lnTo>
                    <a:pt x="8838110" y="335005"/>
                  </a:lnTo>
                  <a:lnTo>
                    <a:pt x="8789581" y="323149"/>
                  </a:lnTo>
                  <a:lnTo>
                    <a:pt x="8741010" y="311506"/>
                  </a:lnTo>
                  <a:lnTo>
                    <a:pt x="8692400" y="300077"/>
                  </a:lnTo>
                  <a:lnTo>
                    <a:pt x="8643750" y="288861"/>
                  </a:lnTo>
                  <a:lnTo>
                    <a:pt x="8595061" y="277859"/>
                  </a:lnTo>
                  <a:lnTo>
                    <a:pt x="8546334" y="267071"/>
                  </a:lnTo>
                  <a:lnTo>
                    <a:pt x="8497570" y="256496"/>
                  </a:lnTo>
                  <a:lnTo>
                    <a:pt x="8448770" y="246135"/>
                  </a:lnTo>
                  <a:lnTo>
                    <a:pt x="8399934" y="235987"/>
                  </a:lnTo>
                  <a:lnTo>
                    <a:pt x="8351063" y="226053"/>
                  </a:lnTo>
                  <a:lnTo>
                    <a:pt x="8302157" y="216332"/>
                  </a:lnTo>
                  <a:lnTo>
                    <a:pt x="8253218" y="206825"/>
                  </a:lnTo>
                  <a:lnTo>
                    <a:pt x="8204247" y="197532"/>
                  </a:lnTo>
                  <a:lnTo>
                    <a:pt x="8155243" y="188452"/>
                  </a:lnTo>
                  <a:lnTo>
                    <a:pt x="8106208" y="179585"/>
                  </a:lnTo>
                  <a:lnTo>
                    <a:pt x="8057142" y="170933"/>
                  </a:lnTo>
                  <a:lnTo>
                    <a:pt x="8008047" y="162494"/>
                  </a:lnTo>
                  <a:lnTo>
                    <a:pt x="7958922" y="154268"/>
                  </a:lnTo>
                  <a:lnTo>
                    <a:pt x="7909769" y="146256"/>
                  </a:lnTo>
                  <a:lnTo>
                    <a:pt x="7860589" y="138458"/>
                  </a:lnTo>
                  <a:lnTo>
                    <a:pt x="7811382" y="130873"/>
                  </a:lnTo>
                  <a:lnTo>
                    <a:pt x="7762148" y="123502"/>
                  </a:lnTo>
                  <a:lnTo>
                    <a:pt x="7712889" y="116345"/>
                  </a:lnTo>
                  <a:lnTo>
                    <a:pt x="7663606" y="109401"/>
                  </a:lnTo>
                  <a:lnTo>
                    <a:pt x="7614299" y="102670"/>
                  </a:lnTo>
                  <a:lnTo>
                    <a:pt x="7564968" y="96154"/>
                  </a:lnTo>
                  <a:lnTo>
                    <a:pt x="7515615" y="89851"/>
                  </a:lnTo>
                  <a:lnTo>
                    <a:pt x="7466241" y="83761"/>
                  </a:lnTo>
                  <a:lnTo>
                    <a:pt x="7416845" y="77885"/>
                  </a:lnTo>
                  <a:lnTo>
                    <a:pt x="7367430" y="72223"/>
                  </a:lnTo>
                  <a:lnTo>
                    <a:pt x="7317995" y="66775"/>
                  </a:lnTo>
                  <a:lnTo>
                    <a:pt x="7268541" y="61540"/>
                  </a:lnTo>
                  <a:lnTo>
                    <a:pt x="7219069" y="56519"/>
                  </a:lnTo>
                  <a:lnTo>
                    <a:pt x="7169580" y="51711"/>
                  </a:lnTo>
                  <a:lnTo>
                    <a:pt x="7120075" y="47117"/>
                  </a:lnTo>
                  <a:lnTo>
                    <a:pt x="7070554" y="42737"/>
                  </a:lnTo>
                  <a:lnTo>
                    <a:pt x="7021017" y="38570"/>
                  </a:lnTo>
                  <a:lnTo>
                    <a:pt x="6971467" y="34617"/>
                  </a:lnTo>
                  <a:lnTo>
                    <a:pt x="6921903" y="30877"/>
                  </a:lnTo>
                  <a:lnTo>
                    <a:pt x="6872326" y="27352"/>
                  </a:lnTo>
                  <a:lnTo>
                    <a:pt x="6822738" y="24040"/>
                  </a:lnTo>
                  <a:lnTo>
                    <a:pt x="6773138" y="20941"/>
                  </a:lnTo>
                  <a:lnTo>
                    <a:pt x="6723527" y="18056"/>
                  </a:lnTo>
                  <a:lnTo>
                    <a:pt x="6673906" y="15385"/>
                  </a:lnTo>
                  <a:lnTo>
                    <a:pt x="6624277" y="12928"/>
                  </a:lnTo>
                  <a:lnTo>
                    <a:pt x="6574639" y="10684"/>
                  </a:lnTo>
                  <a:lnTo>
                    <a:pt x="6524994" y="8654"/>
                  </a:lnTo>
                  <a:lnTo>
                    <a:pt x="6475341" y="6838"/>
                  </a:lnTo>
                  <a:lnTo>
                    <a:pt x="6425683" y="5235"/>
                  </a:lnTo>
                  <a:lnTo>
                    <a:pt x="6376019" y="3846"/>
                  </a:lnTo>
                  <a:lnTo>
                    <a:pt x="6326351" y="2671"/>
                  </a:lnTo>
                  <a:lnTo>
                    <a:pt x="6276679" y="1709"/>
                  </a:lnTo>
                  <a:lnTo>
                    <a:pt x="6227003" y="961"/>
                  </a:lnTo>
                  <a:lnTo>
                    <a:pt x="6177325" y="427"/>
                  </a:lnTo>
                  <a:lnTo>
                    <a:pt x="6127646" y="106"/>
                  </a:lnTo>
                  <a:lnTo>
                    <a:pt x="6077966" y="0"/>
                  </a:lnTo>
                </a:path>
              </a:pathLst>
            </a:custGeom>
            <a:ln w="41148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59251" y="7620"/>
              <a:ext cx="5485130" cy="5485130"/>
            </a:xfrm>
            <a:custGeom>
              <a:avLst/>
              <a:gdLst/>
              <a:ahLst/>
              <a:cxnLst/>
              <a:rect l="l" t="t" r="r" b="b"/>
              <a:pathLst>
                <a:path w="5485130" h="5485130">
                  <a:moveTo>
                    <a:pt x="2742438" y="0"/>
                  </a:moveTo>
                  <a:lnTo>
                    <a:pt x="2694198" y="415"/>
                  </a:lnTo>
                  <a:lnTo>
                    <a:pt x="2646159" y="1658"/>
                  </a:lnTo>
                  <a:lnTo>
                    <a:pt x="2598329" y="3721"/>
                  </a:lnTo>
                  <a:lnTo>
                    <a:pt x="2550714" y="6597"/>
                  </a:lnTo>
                  <a:lnTo>
                    <a:pt x="2503321" y="10280"/>
                  </a:lnTo>
                  <a:lnTo>
                    <a:pt x="2456157" y="14762"/>
                  </a:lnTo>
                  <a:lnTo>
                    <a:pt x="2409228" y="20038"/>
                  </a:lnTo>
                  <a:lnTo>
                    <a:pt x="2362542" y="26099"/>
                  </a:lnTo>
                  <a:lnTo>
                    <a:pt x="2316105" y="32940"/>
                  </a:lnTo>
                  <a:lnTo>
                    <a:pt x="2269923" y="40554"/>
                  </a:lnTo>
                  <a:lnTo>
                    <a:pt x="2224004" y="48933"/>
                  </a:lnTo>
                  <a:lnTo>
                    <a:pt x="2178355" y="58072"/>
                  </a:lnTo>
                  <a:lnTo>
                    <a:pt x="2132982" y="67962"/>
                  </a:lnTo>
                  <a:lnTo>
                    <a:pt x="2087893" y="78598"/>
                  </a:lnTo>
                  <a:lnTo>
                    <a:pt x="2043093" y="89972"/>
                  </a:lnTo>
                  <a:lnTo>
                    <a:pt x="1998589" y="102079"/>
                  </a:lnTo>
                  <a:lnTo>
                    <a:pt x="1954390" y="114910"/>
                  </a:lnTo>
                  <a:lnTo>
                    <a:pt x="1910500" y="128459"/>
                  </a:lnTo>
                  <a:lnTo>
                    <a:pt x="1866928" y="142720"/>
                  </a:lnTo>
                  <a:lnTo>
                    <a:pt x="1823680" y="157685"/>
                  </a:lnTo>
                  <a:lnTo>
                    <a:pt x="1780762" y="173348"/>
                  </a:lnTo>
                  <a:lnTo>
                    <a:pt x="1738182" y="189703"/>
                  </a:lnTo>
                  <a:lnTo>
                    <a:pt x="1695946" y="206741"/>
                  </a:lnTo>
                  <a:lnTo>
                    <a:pt x="1654061" y="224457"/>
                  </a:lnTo>
                  <a:lnTo>
                    <a:pt x="1612534" y="242843"/>
                  </a:lnTo>
                  <a:lnTo>
                    <a:pt x="1571371" y="261893"/>
                  </a:lnTo>
                  <a:lnTo>
                    <a:pt x="1530581" y="281600"/>
                  </a:lnTo>
                  <a:lnTo>
                    <a:pt x="1490168" y="301957"/>
                  </a:lnTo>
                  <a:lnTo>
                    <a:pt x="1450140" y="322958"/>
                  </a:lnTo>
                  <a:lnTo>
                    <a:pt x="1410505" y="344595"/>
                  </a:lnTo>
                  <a:lnTo>
                    <a:pt x="1371268" y="366863"/>
                  </a:lnTo>
                  <a:lnTo>
                    <a:pt x="1332436" y="389753"/>
                  </a:lnTo>
                  <a:lnTo>
                    <a:pt x="1294017" y="413259"/>
                  </a:lnTo>
                  <a:lnTo>
                    <a:pt x="1256017" y="437375"/>
                  </a:lnTo>
                  <a:lnTo>
                    <a:pt x="1218443" y="462093"/>
                  </a:lnTo>
                  <a:lnTo>
                    <a:pt x="1181301" y="487407"/>
                  </a:lnTo>
                  <a:lnTo>
                    <a:pt x="1144599" y="513310"/>
                  </a:lnTo>
                  <a:lnTo>
                    <a:pt x="1108343" y="539796"/>
                  </a:lnTo>
                  <a:lnTo>
                    <a:pt x="1072540" y="566857"/>
                  </a:lnTo>
                  <a:lnTo>
                    <a:pt x="1037197" y="594486"/>
                  </a:lnTo>
                  <a:lnTo>
                    <a:pt x="1002321" y="622677"/>
                  </a:lnTo>
                  <a:lnTo>
                    <a:pt x="967918" y="651424"/>
                  </a:lnTo>
                  <a:lnTo>
                    <a:pt x="933995" y="680718"/>
                  </a:lnTo>
                  <a:lnTo>
                    <a:pt x="900559" y="710554"/>
                  </a:lnTo>
                  <a:lnTo>
                    <a:pt x="867618" y="740925"/>
                  </a:lnTo>
                  <a:lnTo>
                    <a:pt x="835176" y="771823"/>
                  </a:lnTo>
                  <a:lnTo>
                    <a:pt x="803243" y="803243"/>
                  </a:lnTo>
                  <a:lnTo>
                    <a:pt x="771823" y="835176"/>
                  </a:lnTo>
                  <a:lnTo>
                    <a:pt x="740925" y="867618"/>
                  </a:lnTo>
                  <a:lnTo>
                    <a:pt x="710554" y="900559"/>
                  </a:lnTo>
                  <a:lnTo>
                    <a:pt x="680718" y="933995"/>
                  </a:lnTo>
                  <a:lnTo>
                    <a:pt x="651424" y="967918"/>
                  </a:lnTo>
                  <a:lnTo>
                    <a:pt x="622677" y="1002321"/>
                  </a:lnTo>
                  <a:lnTo>
                    <a:pt x="594486" y="1037197"/>
                  </a:lnTo>
                  <a:lnTo>
                    <a:pt x="566857" y="1072540"/>
                  </a:lnTo>
                  <a:lnTo>
                    <a:pt x="539796" y="1108343"/>
                  </a:lnTo>
                  <a:lnTo>
                    <a:pt x="513310" y="1144599"/>
                  </a:lnTo>
                  <a:lnTo>
                    <a:pt x="487407" y="1181301"/>
                  </a:lnTo>
                  <a:lnTo>
                    <a:pt x="462093" y="1218443"/>
                  </a:lnTo>
                  <a:lnTo>
                    <a:pt x="437375" y="1256017"/>
                  </a:lnTo>
                  <a:lnTo>
                    <a:pt x="413259" y="1294017"/>
                  </a:lnTo>
                  <a:lnTo>
                    <a:pt x="389753" y="1332436"/>
                  </a:lnTo>
                  <a:lnTo>
                    <a:pt x="366863" y="1371268"/>
                  </a:lnTo>
                  <a:lnTo>
                    <a:pt x="344595" y="1410505"/>
                  </a:lnTo>
                  <a:lnTo>
                    <a:pt x="322958" y="1450140"/>
                  </a:lnTo>
                  <a:lnTo>
                    <a:pt x="301957" y="1490168"/>
                  </a:lnTo>
                  <a:lnTo>
                    <a:pt x="281600" y="1530581"/>
                  </a:lnTo>
                  <a:lnTo>
                    <a:pt x="261893" y="1571371"/>
                  </a:lnTo>
                  <a:lnTo>
                    <a:pt x="242843" y="1612534"/>
                  </a:lnTo>
                  <a:lnTo>
                    <a:pt x="224457" y="1654061"/>
                  </a:lnTo>
                  <a:lnTo>
                    <a:pt x="206741" y="1695946"/>
                  </a:lnTo>
                  <a:lnTo>
                    <a:pt x="189703" y="1738182"/>
                  </a:lnTo>
                  <a:lnTo>
                    <a:pt x="173348" y="1780762"/>
                  </a:lnTo>
                  <a:lnTo>
                    <a:pt x="157685" y="1823680"/>
                  </a:lnTo>
                  <a:lnTo>
                    <a:pt x="142720" y="1866928"/>
                  </a:lnTo>
                  <a:lnTo>
                    <a:pt x="128459" y="1910500"/>
                  </a:lnTo>
                  <a:lnTo>
                    <a:pt x="114910" y="1954390"/>
                  </a:lnTo>
                  <a:lnTo>
                    <a:pt x="102079" y="1998589"/>
                  </a:lnTo>
                  <a:lnTo>
                    <a:pt x="89972" y="2043093"/>
                  </a:lnTo>
                  <a:lnTo>
                    <a:pt x="78598" y="2087893"/>
                  </a:lnTo>
                  <a:lnTo>
                    <a:pt x="67962" y="2132982"/>
                  </a:lnTo>
                  <a:lnTo>
                    <a:pt x="58072" y="2178355"/>
                  </a:lnTo>
                  <a:lnTo>
                    <a:pt x="48933" y="2224004"/>
                  </a:lnTo>
                  <a:lnTo>
                    <a:pt x="40554" y="2269923"/>
                  </a:lnTo>
                  <a:lnTo>
                    <a:pt x="32940" y="2316105"/>
                  </a:lnTo>
                  <a:lnTo>
                    <a:pt x="26099" y="2362542"/>
                  </a:lnTo>
                  <a:lnTo>
                    <a:pt x="20038" y="2409228"/>
                  </a:lnTo>
                  <a:lnTo>
                    <a:pt x="14762" y="2456157"/>
                  </a:lnTo>
                  <a:lnTo>
                    <a:pt x="10280" y="2503321"/>
                  </a:lnTo>
                  <a:lnTo>
                    <a:pt x="6597" y="2550714"/>
                  </a:lnTo>
                  <a:lnTo>
                    <a:pt x="3721" y="2598329"/>
                  </a:lnTo>
                  <a:lnTo>
                    <a:pt x="1658" y="2646159"/>
                  </a:lnTo>
                  <a:lnTo>
                    <a:pt x="415" y="2694198"/>
                  </a:lnTo>
                  <a:lnTo>
                    <a:pt x="0" y="2742438"/>
                  </a:lnTo>
                  <a:lnTo>
                    <a:pt x="415" y="2790677"/>
                  </a:lnTo>
                  <a:lnTo>
                    <a:pt x="1658" y="2838716"/>
                  </a:lnTo>
                  <a:lnTo>
                    <a:pt x="3721" y="2886546"/>
                  </a:lnTo>
                  <a:lnTo>
                    <a:pt x="6597" y="2934161"/>
                  </a:lnTo>
                  <a:lnTo>
                    <a:pt x="10280" y="2981554"/>
                  </a:lnTo>
                  <a:lnTo>
                    <a:pt x="14762" y="3028718"/>
                  </a:lnTo>
                  <a:lnTo>
                    <a:pt x="20038" y="3075647"/>
                  </a:lnTo>
                  <a:lnTo>
                    <a:pt x="26099" y="3122333"/>
                  </a:lnTo>
                  <a:lnTo>
                    <a:pt x="32940" y="3168770"/>
                  </a:lnTo>
                  <a:lnTo>
                    <a:pt x="40554" y="3214952"/>
                  </a:lnTo>
                  <a:lnTo>
                    <a:pt x="48933" y="3260871"/>
                  </a:lnTo>
                  <a:lnTo>
                    <a:pt x="58072" y="3306520"/>
                  </a:lnTo>
                  <a:lnTo>
                    <a:pt x="67962" y="3351893"/>
                  </a:lnTo>
                  <a:lnTo>
                    <a:pt x="78598" y="3396982"/>
                  </a:lnTo>
                  <a:lnTo>
                    <a:pt x="89972" y="3441782"/>
                  </a:lnTo>
                  <a:lnTo>
                    <a:pt x="102079" y="3486286"/>
                  </a:lnTo>
                  <a:lnTo>
                    <a:pt x="114910" y="3530485"/>
                  </a:lnTo>
                  <a:lnTo>
                    <a:pt x="128459" y="3574375"/>
                  </a:lnTo>
                  <a:lnTo>
                    <a:pt x="142720" y="3617947"/>
                  </a:lnTo>
                  <a:lnTo>
                    <a:pt x="157685" y="3661195"/>
                  </a:lnTo>
                  <a:lnTo>
                    <a:pt x="173348" y="3704113"/>
                  </a:lnTo>
                  <a:lnTo>
                    <a:pt x="189703" y="3746693"/>
                  </a:lnTo>
                  <a:lnTo>
                    <a:pt x="206741" y="3788929"/>
                  </a:lnTo>
                  <a:lnTo>
                    <a:pt x="224457" y="3830814"/>
                  </a:lnTo>
                  <a:lnTo>
                    <a:pt x="242843" y="3872341"/>
                  </a:lnTo>
                  <a:lnTo>
                    <a:pt x="261893" y="3913504"/>
                  </a:lnTo>
                  <a:lnTo>
                    <a:pt x="281600" y="3954294"/>
                  </a:lnTo>
                  <a:lnTo>
                    <a:pt x="301957" y="3994707"/>
                  </a:lnTo>
                  <a:lnTo>
                    <a:pt x="322958" y="4034735"/>
                  </a:lnTo>
                  <a:lnTo>
                    <a:pt x="344595" y="4074370"/>
                  </a:lnTo>
                  <a:lnTo>
                    <a:pt x="366863" y="4113607"/>
                  </a:lnTo>
                  <a:lnTo>
                    <a:pt x="389753" y="4152439"/>
                  </a:lnTo>
                  <a:lnTo>
                    <a:pt x="413259" y="4190858"/>
                  </a:lnTo>
                  <a:lnTo>
                    <a:pt x="437375" y="4228858"/>
                  </a:lnTo>
                  <a:lnTo>
                    <a:pt x="462093" y="4266432"/>
                  </a:lnTo>
                  <a:lnTo>
                    <a:pt x="487407" y="4303574"/>
                  </a:lnTo>
                  <a:lnTo>
                    <a:pt x="513310" y="4340276"/>
                  </a:lnTo>
                  <a:lnTo>
                    <a:pt x="539796" y="4376532"/>
                  </a:lnTo>
                  <a:lnTo>
                    <a:pt x="566857" y="4412335"/>
                  </a:lnTo>
                  <a:lnTo>
                    <a:pt x="594486" y="4447678"/>
                  </a:lnTo>
                  <a:lnTo>
                    <a:pt x="622677" y="4482554"/>
                  </a:lnTo>
                  <a:lnTo>
                    <a:pt x="651424" y="4516957"/>
                  </a:lnTo>
                  <a:lnTo>
                    <a:pt x="680718" y="4550880"/>
                  </a:lnTo>
                  <a:lnTo>
                    <a:pt x="710554" y="4584316"/>
                  </a:lnTo>
                  <a:lnTo>
                    <a:pt x="740925" y="4617257"/>
                  </a:lnTo>
                  <a:lnTo>
                    <a:pt x="771823" y="4649699"/>
                  </a:lnTo>
                  <a:lnTo>
                    <a:pt x="803243" y="4681632"/>
                  </a:lnTo>
                  <a:lnTo>
                    <a:pt x="835176" y="4713052"/>
                  </a:lnTo>
                  <a:lnTo>
                    <a:pt x="867618" y="4743950"/>
                  </a:lnTo>
                  <a:lnTo>
                    <a:pt x="900559" y="4774321"/>
                  </a:lnTo>
                  <a:lnTo>
                    <a:pt x="933995" y="4804157"/>
                  </a:lnTo>
                  <a:lnTo>
                    <a:pt x="967918" y="4833451"/>
                  </a:lnTo>
                  <a:lnTo>
                    <a:pt x="1002321" y="4862198"/>
                  </a:lnTo>
                  <a:lnTo>
                    <a:pt x="1037197" y="4890389"/>
                  </a:lnTo>
                  <a:lnTo>
                    <a:pt x="1072540" y="4918018"/>
                  </a:lnTo>
                  <a:lnTo>
                    <a:pt x="1108343" y="4945079"/>
                  </a:lnTo>
                  <a:lnTo>
                    <a:pt x="1144599" y="4971565"/>
                  </a:lnTo>
                  <a:lnTo>
                    <a:pt x="1181301" y="4997468"/>
                  </a:lnTo>
                  <a:lnTo>
                    <a:pt x="1218443" y="5022782"/>
                  </a:lnTo>
                  <a:lnTo>
                    <a:pt x="1256017" y="5047500"/>
                  </a:lnTo>
                  <a:lnTo>
                    <a:pt x="1294017" y="5071616"/>
                  </a:lnTo>
                  <a:lnTo>
                    <a:pt x="1332436" y="5095122"/>
                  </a:lnTo>
                  <a:lnTo>
                    <a:pt x="1371268" y="5118012"/>
                  </a:lnTo>
                  <a:lnTo>
                    <a:pt x="1410505" y="5140280"/>
                  </a:lnTo>
                  <a:lnTo>
                    <a:pt x="1450140" y="5161917"/>
                  </a:lnTo>
                  <a:lnTo>
                    <a:pt x="1490168" y="5182918"/>
                  </a:lnTo>
                  <a:lnTo>
                    <a:pt x="1530581" y="5203275"/>
                  </a:lnTo>
                  <a:lnTo>
                    <a:pt x="1571371" y="5222982"/>
                  </a:lnTo>
                  <a:lnTo>
                    <a:pt x="1612534" y="5242032"/>
                  </a:lnTo>
                  <a:lnTo>
                    <a:pt x="1654061" y="5260418"/>
                  </a:lnTo>
                  <a:lnTo>
                    <a:pt x="1695946" y="5278134"/>
                  </a:lnTo>
                  <a:lnTo>
                    <a:pt x="1738182" y="5295172"/>
                  </a:lnTo>
                  <a:lnTo>
                    <a:pt x="1780762" y="5311527"/>
                  </a:lnTo>
                  <a:lnTo>
                    <a:pt x="1823680" y="5327190"/>
                  </a:lnTo>
                  <a:lnTo>
                    <a:pt x="1866928" y="5342155"/>
                  </a:lnTo>
                  <a:lnTo>
                    <a:pt x="1910500" y="5356416"/>
                  </a:lnTo>
                  <a:lnTo>
                    <a:pt x="1954390" y="5369965"/>
                  </a:lnTo>
                  <a:lnTo>
                    <a:pt x="1998589" y="5382796"/>
                  </a:lnTo>
                  <a:lnTo>
                    <a:pt x="2043093" y="5394903"/>
                  </a:lnTo>
                  <a:lnTo>
                    <a:pt x="2087893" y="5406277"/>
                  </a:lnTo>
                  <a:lnTo>
                    <a:pt x="2132982" y="5416913"/>
                  </a:lnTo>
                  <a:lnTo>
                    <a:pt x="2178355" y="5426803"/>
                  </a:lnTo>
                  <a:lnTo>
                    <a:pt x="2224004" y="5435942"/>
                  </a:lnTo>
                  <a:lnTo>
                    <a:pt x="2269923" y="5444321"/>
                  </a:lnTo>
                  <a:lnTo>
                    <a:pt x="2316105" y="5451935"/>
                  </a:lnTo>
                  <a:lnTo>
                    <a:pt x="2362542" y="5458776"/>
                  </a:lnTo>
                  <a:lnTo>
                    <a:pt x="2409228" y="5464837"/>
                  </a:lnTo>
                  <a:lnTo>
                    <a:pt x="2456157" y="5470113"/>
                  </a:lnTo>
                  <a:lnTo>
                    <a:pt x="2503321" y="5474595"/>
                  </a:lnTo>
                  <a:lnTo>
                    <a:pt x="2550714" y="5478278"/>
                  </a:lnTo>
                  <a:lnTo>
                    <a:pt x="2598329" y="5481154"/>
                  </a:lnTo>
                  <a:lnTo>
                    <a:pt x="2646159" y="5483217"/>
                  </a:lnTo>
                  <a:lnTo>
                    <a:pt x="2694198" y="5484460"/>
                  </a:lnTo>
                  <a:lnTo>
                    <a:pt x="2742438" y="5484876"/>
                  </a:lnTo>
                  <a:lnTo>
                    <a:pt x="2790677" y="5484460"/>
                  </a:lnTo>
                  <a:lnTo>
                    <a:pt x="2838716" y="5483217"/>
                  </a:lnTo>
                  <a:lnTo>
                    <a:pt x="2886546" y="5481154"/>
                  </a:lnTo>
                  <a:lnTo>
                    <a:pt x="2934161" y="5478278"/>
                  </a:lnTo>
                  <a:lnTo>
                    <a:pt x="2981554" y="5474595"/>
                  </a:lnTo>
                  <a:lnTo>
                    <a:pt x="3028718" y="5470113"/>
                  </a:lnTo>
                  <a:lnTo>
                    <a:pt x="3075647" y="5464837"/>
                  </a:lnTo>
                  <a:lnTo>
                    <a:pt x="3122333" y="5458776"/>
                  </a:lnTo>
                  <a:lnTo>
                    <a:pt x="3168770" y="5451935"/>
                  </a:lnTo>
                  <a:lnTo>
                    <a:pt x="3214952" y="5444321"/>
                  </a:lnTo>
                  <a:lnTo>
                    <a:pt x="3260871" y="5435942"/>
                  </a:lnTo>
                  <a:lnTo>
                    <a:pt x="3306520" y="5426803"/>
                  </a:lnTo>
                  <a:lnTo>
                    <a:pt x="3351893" y="5416913"/>
                  </a:lnTo>
                  <a:lnTo>
                    <a:pt x="3396982" y="5406277"/>
                  </a:lnTo>
                  <a:lnTo>
                    <a:pt x="3441782" y="5394903"/>
                  </a:lnTo>
                  <a:lnTo>
                    <a:pt x="3486286" y="5382796"/>
                  </a:lnTo>
                  <a:lnTo>
                    <a:pt x="3530485" y="5369965"/>
                  </a:lnTo>
                  <a:lnTo>
                    <a:pt x="3574375" y="5356416"/>
                  </a:lnTo>
                  <a:lnTo>
                    <a:pt x="3617947" y="5342155"/>
                  </a:lnTo>
                  <a:lnTo>
                    <a:pt x="3661195" y="5327190"/>
                  </a:lnTo>
                  <a:lnTo>
                    <a:pt x="3704113" y="5311527"/>
                  </a:lnTo>
                  <a:lnTo>
                    <a:pt x="3746693" y="5295172"/>
                  </a:lnTo>
                  <a:lnTo>
                    <a:pt x="3788929" y="5278134"/>
                  </a:lnTo>
                  <a:lnTo>
                    <a:pt x="3830814" y="5260418"/>
                  </a:lnTo>
                  <a:lnTo>
                    <a:pt x="3872341" y="5242032"/>
                  </a:lnTo>
                  <a:lnTo>
                    <a:pt x="3913504" y="5222982"/>
                  </a:lnTo>
                  <a:lnTo>
                    <a:pt x="3954294" y="5203275"/>
                  </a:lnTo>
                  <a:lnTo>
                    <a:pt x="3994707" y="5182918"/>
                  </a:lnTo>
                  <a:lnTo>
                    <a:pt x="4034735" y="5161917"/>
                  </a:lnTo>
                  <a:lnTo>
                    <a:pt x="4074370" y="5140280"/>
                  </a:lnTo>
                  <a:lnTo>
                    <a:pt x="4113607" y="5118012"/>
                  </a:lnTo>
                  <a:lnTo>
                    <a:pt x="4152439" y="5095122"/>
                  </a:lnTo>
                  <a:lnTo>
                    <a:pt x="4190858" y="5071616"/>
                  </a:lnTo>
                  <a:lnTo>
                    <a:pt x="4228858" y="5047500"/>
                  </a:lnTo>
                  <a:lnTo>
                    <a:pt x="4266432" y="5022782"/>
                  </a:lnTo>
                  <a:lnTo>
                    <a:pt x="4303574" y="4997468"/>
                  </a:lnTo>
                  <a:lnTo>
                    <a:pt x="4340276" y="4971565"/>
                  </a:lnTo>
                  <a:lnTo>
                    <a:pt x="4376532" y="4945079"/>
                  </a:lnTo>
                  <a:lnTo>
                    <a:pt x="4412335" y="4918018"/>
                  </a:lnTo>
                  <a:lnTo>
                    <a:pt x="4447678" y="4890389"/>
                  </a:lnTo>
                  <a:lnTo>
                    <a:pt x="4482554" y="4862198"/>
                  </a:lnTo>
                  <a:lnTo>
                    <a:pt x="4516957" y="4833451"/>
                  </a:lnTo>
                  <a:lnTo>
                    <a:pt x="4550880" y="4804157"/>
                  </a:lnTo>
                  <a:lnTo>
                    <a:pt x="4584316" y="4774321"/>
                  </a:lnTo>
                  <a:lnTo>
                    <a:pt x="4617257" y="4743950"/>
                  </a:lnTo>
                  <a:lnTo>
                    <a:pt x="4649699" y="4713052"/>
                  </a:lnTo>
                  <a:lnTo>
                    <a:pt x="4681632" y="4681632"/>
                  </a:lnTo>
                  <a:lnTo>
                    <a:pt x="4713052" y="4649699"/>
                  </a:lnTo>
                  <a:lnTo>
                    <a:pt x="4743950" y="4617257"/>
                  </a:lnTo>
                  <a:lnTo>
                    <a:pt x="4774321" y="4584316"/>
                  </a:lnTo>
                  <a:lnTo>
                    <a:pt x="4804157" y="4550880"/>
                  </a:lnTo>
                  <a:lnTo>
                    <a:pt x="4833451" y="4516957"/>
                  </a:lnTo>
                  <a:lnTo>
                    <a:pt x="4862198" y="4482554"/>
                  </a:lnTo>
                  <a:lnTo>
                    <a:pt x="4890389" y="4447678"/>
                  </a:lnTo>
                  <a:lnTo>
                    <a:pt x="4918018" y="4412335"/>
                  </a:lnTo>
                  <a:lnTo>
                    <a:pt x="4945079" y="4376532"/>
                  </a:lnTo>
                  <a:lnTo>
                    <a:pt x="4971565" y="4340276"/>
                  </a:lnTo>
                  <a:lnTo>
                    <a:pt x="4997468" y="4303574"/>
                  </a:lnTo>
                  <a:lnTo>
                    <a:pt x="5022782" y="4266432"/>
                  </a:lnTo>
                  <a:lnTo>
                    <a:pt x="5047500" y="4228858"/>
                  </a:lnTo>
                  <a:lnTo>
                    <a:pt x="5071616" y="4190858"/>
                  </a:lnTo>
                  <a:lnTo>
                    <a:pt x="5095122" y="4152439"/>
                  </a:lnTo>
                  <a:lnTo>
                    <a:pt x="5118012" y="4113607"/>
                  </a:lnTo>
                  <a:lnTo>
                    <a:pt x="5140280" y="4074370"/>
                  </a:lnTo>
                  <a:lnTo>
                    <a:pt x="5161917" y="4034735"/>
                  </a:lnTo>
                  <a:lnTo>
                    <a:pt x="5182918" y="3994707"/>
                  </a:lnTo>
                  <a:lnTo>
                    <a:pt x="5203275" y="3954294"/>
                  </a:lnTo>
                  <a:lnTo>
                    <a:pt x="5222982" y="3913504"/>
                  </a:lnTo>
                  <a:lnTo>
                    <a:pt x="5242032" y="3872341"/>
                  </a:lnTo>
                  <a:lnTo>
                    <a:pt x="5260418" y="3830814"/>
                  </a:lnTo>
                  <a:lnTo>
                    <a:pt x="5278134" y="3788929"/>
                  </a:lnTo>
                  <a:lnTo>
                    <a:pt x="5295172" y="3746693"/>
                  </a:lnTo>
                  <a:lnTo>
                    <a:pt x="5311527" y="3704113"/>
                  </a:lnTo>
                  <a:lnTo>
                    <a:pt x="5327190" y="3661195"/>
                  </a:lnTo>
                  <a:lnTo>
                    <a:pt x="5342155" y="3617947"/>
                  </a:lnTo>
                  <a:lnTo>
                    <a:pt x="5356416" y="3574375"/>
                  </a:lnTo>
                  <a:lnTo>
                    <a:pt x="5369965" y="3530485"/>
                  </a:lnTo>
                  <a:lnTo>
                    <a:pt x="5382796" y="3486286"/>
                  </a:lnTo>
                  <a:lnTo>
                    <a:pt x="5394903" y="3441782"/>
                  </a:lnTo>
                  <a:lnTo>
                    <a:pt x="5406277" y="3396982"/>
                  </a:lnTo>
                  <a:lnTo>
                    <a:pt x="5416913" y="3351893"/>
                  </a:lnTo>
                  <a:lnTo>
                    <a:pt x="5426803" y="3306520"/>
                  </a:lnTo>
                  <a:lnTo>
                    <a:pt x="5435942" y="3260871"/>
                  </a:lnTo>
                  <a:lnTo>
                    <a:pt x="5444321" y="3214952"/>
                  </a:lnTo>
                  <a:lnTo>
                    <a:pt x="5451935" y="3168770"/>
                  </a:lnTo>
                  <a:lnTo>
                    <a:pt x="5458776" y="3122333"/>
                  </a:lnTo>
                  <a:lnTo>
                    <a:pt x="5464837" y="3075647"/>
                  </a:lnTo>
                  <a:lnTo>
                    <a:pt x="5470113" y="3028718"/>
                  </a:lnTo>
                  <a:lnTo>
                    <a:pt x="5474595" y="2981554"/>
                  </a:lnTo>
                  <a:lnTo>
                    <a:pt x="5478278" y="2934161"/>
                  </a:lnTo>
                  <a:lnTo>
                    <a:pt x="5481154" y="2886546"/>
                  </a:lnTo>
                  <a:lnTo>
                    <a:pt x="5483217" y="2838716"/>
                  </a:lnTo>
                  <a:lnTo>
                    <a:pt x="5484460" y="2790677"/>
                  </a:lnTo>
                  <a:lnTo>
                    <a:pt x="5484876" y="2742438"/>
                  </a:lnTo>
                  <a:lnTo>
                    <a:pt x="5484460" y="2694198"/>
                  </a:lnTo>
                  <a:lnTo>
                    <a:pt x="5483217" y="2646159"/>
                  </a:lnTo>
                  <a:lnTo>
                    <a:pt x="5481154" y="2598329"/>
                  </a:lnTo>
                  <a:lnTo>
                    <a:pt x="5478278" y="2550714"/>
                  </a:lnTo>
                  <a:lnTo>
                    <a:pt x="5474595" y="2503321"/>
                  </a:lnTo>
                  <a:lnTo>
                    <a:pt x="5470113" y="2456157"/>
                  </a:lnTo>
                  <a:lnTo>
                    <a:pt x="5464837" y="2409228"/>
                  </a:lnTo>
                  <a:lnTo>
                    <a:pt x="5458776" y="2362542"/>
                  </a:lnTo>
                  <a:lnTo>
                    <a:pt x="5451935" y="2316105"/>
                  </a:lnTo>
                  <a:lnTo>
                    <a:pt x="5444321" y="2269923"/>
                  </a:lnTo>
                  <a:lnTo>
                    <a:pt x="5435942" y="2224004"/>
                  </a:lnTo>
                  <a:lnTo>
                    <a:pt x="5426803" y="2178355"/>
                  </a:lnTo>
                  <a:lnTo>
                    <a:pt x="5416913" y="2132982"/>
                  </a:lnTo>
                  <a:lnTo>
                    <a:pt x="5406277" y="2087893"/>
                  </a:lnTo>
                  <a:lnTo>
                    <a:pt x="5394903" y="2043093"/>
                  </a:lnTo>
                  <a:lnTo>
                    <a:pt x="5382796" y="1998589"/>
                  </a:lnTo>
                  <a:lnTo>
                    <a:pt x="5369965" y="1954390"/>
                  </a:lnTo>
                  <a:lnTo>
                    <a:pt x="5356416" y="1910500"/>
                  </a:lnTo>
                  <a:lnTo>
                    <a:pt x="5342155" y="1866928"/>
                  </a:lnTo>
                  <a:lnTo>
                    <a:pt x="5327190" y="1823680"/>
                  </a:lnTo>
                  <a:lnTo>
                    <a:pt x="5311527" y="1780762"/>
                  </a:lnTo>
                  <a:lnTo>
                    <a:pt x="5295172" y="1738182"/>
                  </a:lnTo>
                  <a:lnTo>
                    <a:pt x="5278134" y="1695946"/>
                  </a:lnTo>
                  <a:lnTo>
                    <a:pt x="5260418" y="1654061"/>
                  </a:lnTo>
                  <a:lnTo>
                    <a:pt x="5242032" y="1612534"/>
                  </a:lnTo>
                  <a:lnTo>
                    <a:pt x="5222982" y="1571371"/>
                  </a:lnTo>
                  <a:lnTo>
                    <a:pt x="5203275" y="1530581"/>
                  </a:lnTo>
                  <a:lnTo>
                    <a:pt x="5182918" y="1490168"/>
                  </a:lnTo>
                  <a:lnTo>
                    <a:pt x="5161917" y="1450140"/>
                  </a:lnTo>
                  <a:lnTo>
                    <a:pt x="5140280" y="1410505"/>
                  </a:lnTo>
                  <a:lnTo>
                    <a:pt x="5118012" y="1371268"/>
                  </a:lnTo>
                  <a:lnTo>
                    <a:pt x="5095122" y="1332436"/>
                  </a:lnTo>
                  <a:lnTo>
                    <a:pt x="5071616" y="1294017"/>
                  </a:lnTo>
                  <a:lnTo>
                    <a:pt x="5047500" y="1256017"/>
                  </a:lnTo>
                  <a:lnTo>
                    <a:pt x="5022782" y="1218443"/>
                  </a:lnTo>
                  <a:lnTo>
                    <a:pt x="4997468" y="1181301"/>
                  </a:lnTo>
                  <a:lnTo>
                    <a:pt x="4971565" y="1144599"/>
                  </a:lnTo>
                  <a:lnTo>
                    <a:pt x="4945079" y="1108343"/>
                  </a:lnTo>
                  <a:lnTo>
                    <a:pt x="4918018" y="1072540"/>
                  </a:lnTo>
                  <a:lnTo>
                    <a:pt x="4890389" y="1037197"/>
                  </a:lnTo>
                  <a:lnTo>
                    <a:pt x="4862198" y="1002321"/>
                  </a:lnTo>
                  <a:lnTo>
                    <a:pt x="4833451" y="967918"/>
                  </a:lnTo>
                  <a:lnTo>
                    <a:pt x="4804157" y="933995"/>
                  </a:lnTo>
                  <a:lnTo>
                    <a:pt x="4774321" y="900559"/>
                  </a:lnTo>
                  <a:lnTo>
                    <a:pt x="4743950" y="867618"/>
                  </a:lnTo>
                  <a:lnTo>
                    <a:pt x="4713052" y="835176"/>
                  </a:lnTo>
                  <a:lnTo>
                    <a:pt x="4681632" y="803243"/>
                  </a:lnTo>
                  <a:lnTo>
                    <a:pt x="4649699" y="771823"/>
                  </a:lnTo>
                  <a:lnTo>
                    <a:pt x="4617257" y="740925"/>
                  </a:lnTo>
                  <a:lnTo>
                    <a:pt x="4584316" y="710554"/>
                  </a:lnTo>
                  <a:lnTo>
                    <a:pt x="4550880" y="680718"/>
                  </a:lnTo>
                  <a:lnTo>
                    <a:pt x="4516957" y="651424"/>
                  </a:lnTo>
                  <a:lnTo>
                    <a:pt x="4482554" y="622677"/>
                  </a:lnTo>
                  <a:lnTo>
                    <a:pt x="4447678" y="594486"/>
                  </a:lnTo>
                  <a:lnTo>
                    <a:pt x="4412335" y="566857"/>
                  </a:lnTo>
                  <a:lnTo>
                    <a:pt x="4376532" y="539796"/>
                  </a:lnTo>
                  <a:lnTo>
                    <a:pt x="4340276" y="513310"/>
                  </a:lnTo>
                  <a:lnTo>
                    <a:pt x="4303574" y="487407"/>
                  </a:lnTo>
                  <a:lnTo>
                    <a:pt x="4266432" y="462093"/>
                  </a:lnTo>
                  <a:lnTo>
                    <a:pt x="4228858" y="437375"/>
                  </a:lnTo>
                  <a:lnTo>
                    <a:pt x="4190858" y="413259"/>
                  </a:lnTo>
                  <a:lnTo>
                    <a:pt x="4152439" y="389753"/>
                  </a:lnTo>
                  <a:lnTo>
                    <a:pt x="4113607" y="366863"/>
                  </a:lnTo>
                  <a:lnTo>
                    <a:pt x="4074370" y="344595"/>
                  </a:lnTo>
                  <a:lnTo>
                    <a:pt x="4034735" y="322958"/>
                  </a:lnTo>
                  <a:lnTo>
                    <a:pt x="3994707" y="301957"/>
                  </a:lnTo>
                  <a:lnTo>
                    <a:pt x="3954294" y="281600"/>
                  </a:lnTo>
                  <a:lnTo>
                    <a:pt x="3913504" y="261893"/>
                  </a:lnTo>
                  <a:lnTo>
                    <a:pt x="3872341" y="242843"/>
                  </a:lnTo>
                  <a:lnTo>
                    <a:pt x="3830814" y="224457"/>
                  </a:lnTo>
                  <a:lnTo>
                    <a:pt x="3788929" y="206741"/>
                  </a:lnTo>
                  <a:lnTo>
                    <a:pt x="3746693" y="189703"/>
                  </a:lnTo>
                  <a:lnTo>
                    <a:pt x="3704113" y="173348"/>
                  </a:lnTo>
                  <a:lnTo>
                    <a:pt x="3661195" y="157685"/>
                  </a:lnTo>
                  <a:lnTo>
                    <a:pt x="3617947" y="142720"/>
                  </a:lnTo>
                  <a:lnTo>
                    <a:pt x="3574375" y="128459"/>
                  </a:lnTo>
                  <a:lnTo>
                    <a:pt x="3530485" y="114910"/>
                  </a:lnTo>
                  <a:lnTo>
                    <a:pt x="3486286" y="102079"/>
                  </a:lnTo>
                  <a:lnTo>
                    <a:pt x="3441782" y="89972"/>
                  </a:lnTo>
                  <a:lnTo>
                    <a:pt x="3396982" y="78598"/>
                  </a:lnTo>
                  <a:lnTo>
                    <a:pt x="3351893" y="67962"/>
                  </a:lnTo>
                  <a:lnTo>
                    <a:pt x="3306520" y="58072"/>
                  </a:lnTo>
                  <a:lnTo>
                    <a:pt x="3260871" y="48933"/>
                  </a:lnTo>
                  <a:lnTo>
                    <a:pt x="3214952" y="40554"/>
                  </a:lnTo>
                  <a:lnTo>
                    <a:pt x="3168770" y="32940"/>
                  </a:lnTo>
                  <a:lnTo>
                    <a:pt x="3122333" y="26099"/>
                  </a:lnTo>
                  <a:lnTo>
                    <a:pt x="3075647" y="20038"/>
                  </a:lnTo>
                  <a:lnTo>
                    <a:pt x="3028718" y="14762"/>
                  </a:lnTo>
                  <a:lnTo>
                    <a:pt x="2981554" y="10280"/>
                  </a:lnTo>
                  <a:lnTo>
                    <a:pt x="2934161" y="6597"/>
                  </a:lnTo>
                  <a:lnTo>
                    <a:pt x="2886546" y="3721"/>
                  </a:lnTo>
                  <a:lnTo>
                    <a:pt x="2838716" y="1658"/>
                  </a:lnTo>
                  <a:lnTo>
                    <a:pt x="2790677" y="415"/>
                  </a:lnTo>
                  <a:lnTo>
                    <a:pt x="2742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94938" y="2302891"/>
            <a:ext cx="457263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260" dirty="0">
                <a:solidFill>
                  <a:srgbClr val="5F121F"/>
                </a:solidFill>
                <a:latin typeface="Cambria"/>
                <a:cs typeface="Cambria"/>
              </a:rPr>
              <a:t>АТТЕСТАЦИЯ</a:t>
            </a:r>
            <a:endParaRPr sz="320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spc="45" dirty="0">
                <a:solidFill>
                  <a:srgbClr val="5F121F"/>
                </a:solidFill>
                <a:latin typeface="Cambria"/>
                <a:cs typeface="Cambria"/>
              </a:rPr>
              <a:t>на</a:t>
            </a:r>
            <a:r>
              <a:rPr sz="3200" b="1" spc="110" dirty="0">
                <a:solidFill>
                  <a:srgbClr val="5F121F"/>
                </a:solidFill>
                <a:latin typeface="Cambria"/>
                <a:cs typeface="Cambria"/>
              </a:rPr>
              <a:t> </a:t>
            </a:r>
            <a:r>
              <a:rPr sz="3200" b="1" spc="-20" dirty="0">
                <a:solidFill>
                  <a:srgbClr val="5F121F"/>
                </a:solidFill>
                <a:latin typeface="Cambria"/>
                <a:cs typeface="Cambria"/>
              </a:rPr>
              <a:t>квалификационную </a:t>
            </a:r>
            <a:r>
              <a:rPr sz="3200" b="1" spc="-690" dirty="0">
                <a:solidFill>
                  <a:srgbClr val="5F121F"/>
                </a:solidFill>
                <a:latin typeface="Cambria"/>
                <a:cs typeface="Cambria"/>
              </a:rPr>
              <a:t> </a:t>
            </a:r>
            <a:r>
              <a:rPr sz="3200" b="1" spc="-75" dirty="0">
                <a:solidFill>
                  <a:srgbClr val="5F121F"/>
                </a:solidFill>
                <a:latin typeface="Cambria"/>
                <a:cs typeface="Cambria"/>
              </a:rPr>
              <a:t>категорию</a:t>
            </a:r>
            <a:endParaRPr sz="3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65" dirty="0">
                <a:solidFill>
                  <a:srgbClr val="5F121F"/>
                </a:solidFill>
                <a:latin typeface="Cambria"/>
                <a:cs typeface="Cambria"/>
              </a:rPr>
              <a:t>«педагог</a:t>
            </a:r>
            <a:r>
              <a:rPr sz="3200" b="1" spc="-65" dirty="0">
                <a:solidFill>
                  <a:srgbClr val="5F121F"/>
                </a:solidFill>
                <a:latin typeface="Trebuchet MS"/>
                <a:cs typeface="Trebuchet MS"/>
              </a:rPr>
              <a:t>-</a:t>
            </a:r>
            <a:r>
              <a:rPr sz="3200" b="1" spc="-65" dirty="0">
                <a:solidFill>
                  <a:srgbClr val="5F121F"/>
                </a:solidFill>
                <a:latin typeface="Cambria"/>
                <a:cs typeface="Cambria"/>
              </a:rPr>
              <a:t>наставник»</a:t>
            </a:r>
            <a:endParaRPr sz="32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915" y="367284"/>
            <a:ext cx="6779259" cy="6490970"/>
            <a:chOff x="89915" y="367284"/>
            <a:chExt cx="6779259" cy="649097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1704" y="367284"/>
              <a:ext cx="1504188" cy="18562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915" y="6464806"/>
              <a:ext cx="6778752" cy="3931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1585" y="766317"/>
            <a:ext cx="4966970" cy="33775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spc="-35" dirty="0">
                <a:solidFill>
                  <a:srgbClr val="B04634"/>
                </a:solidFill>
                <a:latin typeface="Times New Roman"/>
                <a:cs typeface="Times New Roman"/>
              </a:rPr>
              <a:t>ПЕДАГОГ-НАСТАВНИК</a:t>
            </a:r>
            <a:r>
              <a:rPr sz="1800" spc="6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участник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персонализированной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наставничества:</a:t>
            </a:r>
            <a:endParaRPr sz="1800">
              <a:latin typeface="Times New Roman"/>
              <a:cs typeface="Times New Roman"/>
            </a:endParaRPr>
          </a:p>
          <a:p>
            <a:pPr marL="299085" marR="199390" indent="-28702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имеющий измеримые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позитивные </a:t>
            </a:r>
            <a:r>
              <a:rPr sz="1800" spc="-30" dirty="0">
                <a:latin typeface="Times New Roman"/>
                <a:cs typeface="Times New Roman"/>
              </a:rPr>
              <a:t>результаты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профессиональной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готовый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способный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организовать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2175510" algn="l"/>
              </a:tabLst>
            </a:pPr>
            <a:r>
              <a:rPr sz="1800" spc="-15" dirty="0">
                <a:latin typeface="Times New Roman"/>
                <a:cs typeface="Times New Roman"/>
              </a:rPr>
              <a:t>индивидуальную	траекторию</a:t>
            </a:r>
            <a:endParaRPr sz="1800">
              <a:latin typeface="Times New Roman"/>
              <a:cs typeface="Times New Roman"/>
            </a:endParaRPr>
          </a:p>
          <a:p>
            <a:pPr marL="299085" marR="110489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профессионального развития наставляемого </a:t>
            </a:r>
            <a:r>
              <a:rPr sz="1800" spc="-10" dirty="0">
                <a:latin typeface="Times New Roman"/>
                <a:cs typeface="Times New Roman"/>
              </a:rPr>
              <a:t>на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основе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его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профессиональных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затруднений</a:t>
            </a:r>
            <a:endParaRPr sz="1800">
              <a:latin typeface="Times New Roman"/>
              <a:cs typeface="Times New Roman"/>
            </a:endParaRPr>
          </a:p>
          <a:p>
            <a:pPr marL="299085" marR="205104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  <a:tab pos="299720" algn="l"/>
                <a:tab pos="1708785" algn="l"/>
                <a:tab pos="2705735" algn="l"/>
              </a:tabLst>
            </a:pPr>
            <a:r>
              <a:rPr sz="1800" spc="-15" dirty="0">
                <a:latin typeface="Times New Roman"/>
                <a:cs typeface="Times New Roman"/>
              </a:rPr>
              <a:t>обладающий	опытом	</a:t>
            </a:r>
            <a:r>
              <a:rPr sz="1800" spc="10" dirty="0">
                <a:latin typeface="Times New Roman"/>
                <a:cs typeface="Times New Roman"/>
              </a:rPr>
              <a:t>инавыками, 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необходимыми</a:t>
            </a:r>
            <a:r>
              <a:rPr sz="1800" spc="4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для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стимуляции</a:t>
            </a:r>
            <a:r>
              <a:rPr sz="1800" spc="3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поддержки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процессов</a:t>
            </a:r>
            <a:r>
              <a:rPr sz="1800" spc="4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самореализации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самосовершенствования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наставляемого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3906" y="891032"/>
            <a:ext cx="1462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65" algn="l"/>
              </a:tabLst>
            </a:pPr>
            <a:r>
              <a:rPr sz="1800" dirty="0">
                <a:latin typeface="Times New Roman"/>
                <a:cs typeface="Times New Roman"/>
              </a:rPr>
              <a:t>-	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ча</a:t>
            </a:r>
            <a:r>
              <a:rPr sz="1800" spc="5" dirty="0">
                <a:latin typeface="Times New Roman"/>
                <a:cs typeface="Times New Roman"/>
              </a:rPr>
              <a:t>ст</a:t>
            </a:r>
            <a:r>
              <a:rPr sz="1800" spc="-5" dirty="0">
                <a:latin typeface="Times New Roman"/>
                <a:cs typeface="Times New Roman"/>
              </a:rPr>
              <a:t>ник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29447" y="891032"/>
            <a:ext cx="214757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-25" dirty="0">
                <a:solidFill>
                  <a:srgbClr val="B04634"/>
                </a:solidFill>
                <a:latin typeface="Times New Roman"/>
                <a:cs typeface="Times New Roman"/>
              </a:rPr>
              <a:t>НАСТАВЛЯЕМЫЙ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45"/>
              </a:lnSpc>
            </a:pPr>
            <a:r>
              <a:rPr sz="1800" spc="-15" dirty="0">
                <a:latin typeface="Times New Roman"/>
                <a:cs typeface="Times New Roman"/>
              </a:rPr>
              <a:t>персонализированной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54614" y="1110488"/>
            <a:ext cx="1130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программы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9447" y="1329944"/>
            <a:ext cx="3857625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latin typeface="Times New Roman"/>
                <a:cs typeface="Times New Roman"/>
              </a:rPr>
              <a:t>наставничества,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который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через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взаимодействие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наставником </a:t>
            </a:r>
            <a:r>
              <a:rPr sz="1800" spc="-5" dirty="0">
                <a:latin typeface="Times New Roman"/>
                <a:cs typeface="Times New Roman"/>
              </a:rPr>
              <a:t>при </a:t>
            </a:r>
            <a:r>
              <a:rPr sz="1800" spc="-15" dirty="0">
                <a:latin typeface="Times New Roman"/>
                <a:cs typeface="Times New Roman"/>
              </a:rPr>
              <a:t>его </a:t>
            </a:r>
            <a:r>
              <a:rPr sz="1800" spc="-10" dirty="0">
                <a:latin typeface="Times New Roman"/>
                <a:cs typeface="Times New Roman"/>
              </a:rPr>
              <a:t> помощи</a:t>
            </a:r>
            <a:r>
              <a:rPr sz="1800" spc="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поддержке: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9447" y="2044954"/>
            <a:ext cx="3862704" cy="7753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приобретает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новый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опыт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299085" algn="l"/>
                <a:tab pos="299720" algn="l"/>
                <a:tab pos="1405255" algn="l"/>
                <a:tab pos="2845435" algn="l"/>
                <a:tab pos="3726815" algn="l"/>
              </a:tabLst>
            </a:pPr>
            <a:r>
              <a:rPr sz="1800" dirty="0">
                <a:latin typeface="Times New Roman"/>
                <a:cs typeface="Times New Roman"/>
              </a:rPr>
              <a:t>разви</a:t>
            </a:r>
            <a:r>
              <a:rPr sz="1800" spc="-2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т	</a:t>
            </a:r>
            <a:r>
              <a:rPr sz="1800" spc="-15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90" dirty="0">
                <a:latin typeface="Times New Roman"/>
                <a:cs typeface="Times New Roman"/>
              </a:rPr>
              <a:t>б</a:t>
            </a:r>
            <a:r>
              <a:rPr sz="1800" spc="-85" dirty="0">
                <a:latin typeface="Times New Roman"/>
                <a:cs typeface="Times New Roman"/>
              </a:rPr>
              <a:t>х</a:t>
            </a:r>
            <a:r>
              <a:rPr sz="1800" spc="-6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им</a:t>
            </a:r>
            <a:r>
              <a:rPr sz="1800" spc="-10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е	</a:t>
            </a:r>
            <a:r>
              <a:rPr sz="1800" spc="-5" dirty="0">
                <a:latin typeface="Times New Roman"/>
                <a:cs typeface="Times New Roman"/>
              </a:rPr>
              <a:t>н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ы</a:t>
            </a:r>
            <a:r>
              <a:rPr sz="1800" dirty="0">
                <a:latin typeface="Times New Roman"/>
                <a:cs typeface="Times New Roman"/>
              </a:rPr>
              <a:t>ки	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9447" y="2692653"/>
            <a:ext cx="1565910" cy="10528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905"/>
              </a:spcBef>
            </a:pPr>
            <a:r>
              <a:rPr sz="1800" spc="-110" dirty="0">
                <a:latin typeface="Times New Roman"/>
                <a:cs typeface="Times New Roman"/>
              </a:rPr>
              <a:t>к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15" dirty="0">
                <a:latin typeface="Times New Roman"/>
                <a:cs typeface="Times New Roman"/>
              </a:rPr>
              <a:t>мп</a:t>
            </a:r>
            <a:r>
              <a:rPr sz="1800" spc="-10" dirty="0">
                <a:latin typeface="Times New Roman"/>
                <a:cs typeface="Times New Roman"/>
              </a:rPr>
              <a:t>ете</a:t>
            </a:r>
            <a:r>
              <a:rPr sz="1800" spc="-15" dirty="0">
                <a:latin typeface="Times New Roman"/>
                <a:cs typeface="Times New Roman"/>
              </a:rPr>
              <a:t>нци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spc="-15" dirty="0">
                <a:latin typeface="Times New Roman"/>
                <a:cs typeface="Times New Roman"/>
              </a:rPr>
              <a:t>добивается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преодолевая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46309" y="3171190"/>
            <a:ext cx="1149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Times New Roman"/>
                <a:cs typeface="Times New Roman"/>
              </a:rPr>
              <a:t>результатов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свои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5959" y="3720210"/>
            <a:ext cx="3114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профессиональные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затруднения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5034" y="215011"/>
            <a:ext cx="39008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0" dirty="0">
                <a:solidFill>
                  <a:srgbClr val="B04634"/>
                </a:solidFill>
              </a:rPr>
              <a:t>ПЕДАГОГ-НАСТАВНИК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59526"/>
            <a:ext cx="12192000" cy="798830"/>
            <a:chOff x="0" y="6059526"/>
            <a:chExt cx="12192000" cy="798830"/>
          </a:xfrm>
        </p:grpSpPr>
        <p:sp>
          <p:nvSpPr>
            <p:cNvPr id="3" name="object 3"/>
            <p:cNvSpPr/>
            <p:nvPr/>
          </p:nvSpPr>
          <p:spPr>
            <a:xfrm>
              <a:off x="0" y="6498329"/>
              <a:ext cx="12160250" cy="360045"/>
            </a:xfrm>
            <a:custGeom>
              <a:avLst/>
              <a:gdLst/>
              <a:ahLst/>
              <a:cxnLst/>
              <a:rect l="l" t="t" r="r" b="b"/>
              <a:pathLst>
                <a:path w="12160250" h="360045">
                  <a:moveTo>
                    <a:pt x="12159996" y="359668"/>
                  </a:moveTo>
                  <a:lnTo>
                    <a:pt x="12159996" y="0"/>
                  </a:lnTo>
                  <a:lnTo>
                    <a:pt x="0" y="0"/>
                  </a:lnTo>
                  <a:lnTo>
                    <a:pt x="0" y="359668"/>
                  </a:lnTo>
                  <a:lnTo>
                    <a:pt x="12159996" y="359668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20" y="6059538"/>
              <a:ext cx="12108180" cy="467995"/>
            </a:xfrm>
            <a:custGeom>
              <a:avLst/>
              <a:gdLst/>
              <a:ahLst/>
              <a:cxnLst/>
              <a:rect l="l" t="t" r="r" b="b"/>
              <a:pathLst>
                <a:path w="12108180" h="467995">
                  <a:moveTo>
                    <a:pt x="5211445" y="17399"/>
                  </a:moveTo>
                  <a:lnTo>
                    <a:pt x="0" y="16154"/>
                  </a:lnTo>
                  <a:lnTo>
                    <a:pt x="0" y="467487"/>
                  </a:lnTo>
                  <a:lnTo>
                    <a:pt x="382892" y="467487"/>
                  </a:lnTo>
                  <a:lnTo>
                    <a:pt x="5211445" y="17399"/>
                  </a:lnTo>
                  <a:close/>
                </a:path>
                <a:path w="12108180" h="467995">
                  <a:moveTo>
                    <a:pt x="12108167" y="0"/>
                  </a:moveTo>
                  <a:lnTo>
                    <a:pt x="11522202" y="43319"/>
                  </a:lnTo>
                  <a:lnTo>
                    <a:pt x="922782" y="467487"/>
                  </a:lnTo>
                  <a:lnTo>
                    <a:pt x="12108167" y="467487"/>
                  </a:lnTo>
                  <a:lnTo>
                    <a:pt x="1210816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34327"/>
              <a:ext cx="6748271" cy="4236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2842" y="666750"/>
            <a:ext cx="84499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92375" algn="l"/>
                <a:tab pos="4519295" algn="l"/>
                <a:tab pos="6836409" algn="l"/>
              </a:tabLst>
            </a:pPr>
            <a:r>
              <a:rPr sz="2400" b="1" dirty="0">
                <a:latin typeface="Times New Roman"/>
                <a:cs typeface="Times New Roman"/>
              </a:rPr>
              <a:t>Деятельность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педагога-наставника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по </a:t>
            </a:r>
            <a:r>
              <a:rPr sz="2400" b="1" spc="-15" dirty="0">
                <a:latin typeface="Times New Roman"/>
                <a:cs typeface="Times New Roman"/>
              </a:rPr>
              <a:t>совершенствованию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</a:t>
            </a:r>
            <a:r>
              <a:rPr sz="2400" b="1" spc="-40" dirty="0">
                <a:latin typeface="Times New Roman"/>
                <a:cs typeface="Times New Roman"/>
              </a:rPr>
              <a:t>ф</a:t>
            </a:r>
            <a:r>
              <a:rPr sz="2400" b="1" spc="2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с</a:t>
            </a:r>
            <a:r>
              <a:rPr sz="2400" b="1" spc="5" dirty="0">
                <a:latin typeface="Times New Roman"/>
                <a:cs typeface="Times New Roman"/>
              </a:rPr>
              <a:t>с</a:t>
            </a:r>
            <a:r>
              <a:rPr sz="2400" b="1" spc="-5" dirty="0">
                <a:latin typeface="Times New Roman"/>
                <a:cs typeface="Times New Roman"/>
              </a:rPr>
              <a:t>ион</a:t>
            </a:r>
            <a:r>
              <a:rPr sz="2400" b="1" spc="25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л</a:t>
            </a:r>
            <a:r>
              <a:rPr sz="2400" b="1" spc="10" dirty="0">
                <a:latin typeface="Times New Roman"/>
                <a:cs typeface="Times New Roman"/>
              </a:rPr>
              <a:t>ь</a:t>
            </a:r>
            <a:r>
              <a:rPr sz="2400" b="1" spc="-5" dirty="0">
                <a:latin typeface="Times New Roman"/>
                <a:cs typeface="Times New Roman"/>
              </a:rPr>
              <a:t>но</a:t>
            </a:r>
            <a:r>
              <a:rPr sz="2400" b="1" spc="-55" dirty="0"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6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м</a:t>
            </a:r>
            <a:r>
              <a:rPr sz="2400" b="1" dirty="0">
                <a:latin typeface="Times New Roman"/>
                <a:cs typeface="Times New Roman"/>
              </a:rPr>
              <a:t>астер</a:t>
            </a:r>
            <a:r>
              <a:rPr sz="2400" b="1" spc="5" dirty="0">
                <a:latin typeface="Times New Roman"/>
                <a:cs typeface="Times New Roman"/>
              </a:rPr>
              <a:t>с</a:t>
            </a:r>
            <a:r>
              <a:rPr sz="2400" b="1" spc="-5" dirty="0">
                <a:latin typeface="Times New Roman"/>
                <a:cs typeface="Times New Roman"/>
              </a:rPr>
              <a:t>тв</a:t>
            </a:r>
            <a:r>
              <a:rPr sz="2400" b="1" dirty="0">
                <a:latin typeface="Times New Roman"/>
                <a:cs typeface="Times New Roman"/>
              </a:rPr>
              <a:t>а	</a:t>
            </a:r>
            <a:r>
              <a:rPr sz="2400" b="1" spc="-5" dirty="0">
                <a:latin typeface="Times New Roman"/>
                <a:cs typeface="Times New Roman"/>
              </a:rPr>
              <a:t>п</a:t>
            </a:r>
            <a:r>
              <a:rPr sz="2400" b="1" spc="-3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да</a:t>
            </a:r>
            <a:r>
              <a:rPr sz="2400" b="1" spc="-55" dirty="0"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огич</a:t>
            </a:r>
            <a:r>
              <a:rPr sz="2400" b="1" spc="30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ских	</a:t>
            </a:r>
            <a:r>
              <a:rPr sz="2400" b="1" spc="-5" dirty="0">
                <a:latin typeface="Times New Roman"/>
                <a:cs typeface="Times New Roman"/>
              </a:rPr>
              <a:t>ра</a:t>
            </a:r>
            <a:r>
              <a:rPr sz="2400" b="1" spc="-30" dirty="0">
                <a:latin typeface="Times New Roman"/>
                <a:cs typeface="Times New Roman"/>
              </a:rPr>
              <a:t>б</a:t>
            </a:r>
            <a:r>
              <a:rPr sz="2400" b="1" spc="-35" dirty="0">
                <a:latin typeface="Times New Roman"/>
                <a:cs typeface="Times New Roman"/>
              </a:rPr>
              <a:t>о</a:t>
            </a:r>
            <a:r>
              <a:rPr sz="2400" b="1" spc="-5" dirty="0">
                <a:latin typeface="Times New Roman"/>
                <a:cs typeface="Times New Roman"/>
              </a:rPr>
              <a:t>тни</a:t>
            </a:r>
            <a:r>
              <a:rPr sz="2400" b="1" spc="-40" dirty="0">
                <a:latin typeface="Times New Roman"/>
                <a:cs typeface="Times New Roman"/>
              </a:rPr>
              <a:t>к</a:t>
            </a:r>
            <a:r>
              <a:rPr sz="2400" b="1" spc="-60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в  </a:t>
            </a:r>
            <a:r>
              <a:rPr sz="2400" b="1" spc="-15" dirty="0">
                <a:latin typeface="Times New Roman"/>
                <a:cs typeface="Times New Roman"/>
              </a:rPr>
              <a:t>образовательной	</a:t>
            </a:r>
            <a:r>
              <a:rPr sz="2400" b="1" dirty="0">
                <a:latin typeface="Times New Roman"/>
                <a:cs typeface="Times New Roman"/>
              </a:rPr>
              <a:t>организации</a:t>
            </a:r>
            <a:r>
              <a:rPr sz="2400" b="1" spc="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включает: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305"/>
              </a:spcBef>
              <a:buClr>
                <a:srgbClr val="B04634"/>
              </a:buClr>
              <a:buFont typeface="Wingdings"/>
              <a:buChar char=""/>
              <a:tabLst>
                <a:tab pos="375920" algn="l"/>
              </a:tabLst>
            </a:pPr>
            <a:r>
              <a:rPr spc="-15" dirty="0"/>
              <a:t>работу</a:t>
            </a:r>
            <a:r>
              <a:rPr spc="-70" dirty="0"/>
              <a:t> </a:t>
            </a:r>
            <a:r>
              <a:rPr dirty="0"/>
              <a:t>с</a:t>
            </a:r>
            <a:r>
              <a:rPr spc="-65" dirty="0"/>
              <a:t> </a:t>
            </a:r>
            <a:r>
              <a:rPr spc="-15" dirty="0"/>
              <a:t>молодыми</a:t>
            </a:r>
            <a:r>
              <a:rPr spc="5" dirty="0"/>
              <a:t> </a:t>
            </a:r>
            <a:r>
              <a:rPr spc="-10" dirty="0"/>
              <a:t>специалистами</a:t>
            </a:r>
          </a:p>
          <a:p>
            <a:pPr marL="419100" indent="-407034">
              <a:lnSpc>
                <a:spcPct val="100000"/>
              </a:lnSpc>
              <a:spcBef>
                <a:spcPts val="204"/>
              </a:spcBef>
              <a:buClr>
                <a:srgbClr val="B04634"/>
              </a:buClr>
              <a:buFont typeface="Wingdings"/>
              <a:buChar char=""/>
              <a:tabLst>
                <a:tab pos="419100" algn="l"/>
                <a:tab pos="419734" algn="l"/>
              </a:tabLst>
            </a:pPr>
            <a:r>
              <a:rPr spc="-15" dirty="0"/>
              <a:t>работу</a:t>
            </a:r>
            <a:r>
              <a:rPr spc="-50" dirty="0"/>
              <a:t> </a:t>
            </a:r>
            <a:r>
              <a:rPr dirty="0"/>
              <a:t>со</a:t>
            </a:r>
            <a:r>
              <a:rPr spc="-65" dirty="0"/>
              <a:t> </a:t>
            </a:r>
            <a:r>
              <a:rPr spc="-20" dirty="0"/>
              <a:t>студентами/стажерами</a:t>
            </a:r>
          </a:p>
          <a:p>
            <a:pPr marL="375285" indent="-363220">
              <a:lnSpc>
                <a:spcPct val="100000"/>
              </a:lnSpc>
              <a:spcBef>
                <a:spcPts val="195"/>
              </a:spcBef>
              <a:buClr>
                <a:srgbClr val="B04634"/>
              </a:buClr>
              <a:buFont typeface="Wingdings"/>
              <a:buChar char=""/>
              <a:tabLst>
                <a:tab pos="375920" algn="l"/>
              </a:tabLst>
            </a:pPr>
            <a:r>
              <a:rPr spc="5" dirty="0"/>
              <a:t>деятельность</a:t>
            </a:r>
            <a:r>
              <a:rPr spc="-50" dirty="0"/>
              <a:t> </a:t>
            </a:r>
            <a:r>
              <a:rPr spc="-5" dirty="0"/>
              <a:t>по</a:t>
            </a:r>
            <a:r>
              <a:rPr spc="-15" dirty="0"/>
              <a:t> адаптации</a:t>
            </a:r>
            <a:r>
              <a:rPr dirty="0"/>
              <a:t> </a:t>
            </a:r>
            <a:r>
              <a:rPr spc="-15" dirty="0"/>
              <a:t>педагогических</a:t>
            </a:r>
            <a:r>
              <a:rPr spc="10" dirty="0"/>
              <a:t> </a:t>
            </a:r>
            <a:r>
              <a:rPr spc="-10" dirty="0"/>
              <a:t>кадров</a:t>
            </a:r>
            <a:r>
              <a:rPr spc="-15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10" dirty="0"/>
              <a:t>новой</a:t>
            </a:r>
            <a:r>
              <a:rPr spc="10" dirty="0"/>
              <a:t> </a:t>
            </a:r>
            <a:r>
              <a:rPr spc="-15" dirty="0"/>
              <a:t>организации</a:t>
            </a:r>
          </a:p>
          <a:p>
            <a:pPr marL="375285" indent="-363220">
              <a:lnSpc>
                <a:spcPct val="100000"/>
              </a:lnSpc>
              <a:spcBef>
                <a:spcPts val="204"/>
              </a:spcBef>
              <a:buClr>
                <a:srgbClr val="B04634"/>
              </a:buClr>
              <a:buFont typeface="Wingdings"/>
              <a:buChar char=""/>
              <a:tabLst>
                <a:tab pos="375920" algn="l"/>
              </a:tabLst>
            </a:pPr>
            <a:r>
              <a:rPr spc="-15" dirty="0"/>
              <a:t>работу</a:t>
            </a:r>
            <a:r>
              <a:rPr spc="-40" dirty="0"/>
              <a:t> </a:t>
            </a:r>
            <a:r>
              <a:rPr dirty="0"/>
              <a:t>с</a:t>
            </a:r>
            <a:r>
              <a:rPr spc="-55" dirty="0"/>
              <a:t> </a:t>
            </a:r>
            <a:r>
              <a:rPr spc="-15" dirty="0"/>
              <a:t>педагогическими</a:t>
            </a:r>
            <a:r>
              <a:rPr spc="20" dirty="0"/>
              <a:t> </a:t>
            </a:r>
            <a:r>
              <a:rPr spc="-5" dirty="0"/>
              <a:t>кадрами</a:t>
            </a:r>
            <a:r>
              <a:rPr spc="-30" dirty="0"/>
              <a:t> </a:t>
            </a:r>
            <a:r>
              <a:rPr spc="-5" dirty="0"/>
              <a:t>при</a:t>
            </a:r>
            <a:r>
              <a:rPr spc="-30" dirty="0"/>
              <a:t> </a:t>
            </a:r>
            <a:r>
              <a:rPr spc="-20" dirty="0"/>
              <a:t>вхождении</a:t>
            </a:r>
            <a:r>
              <a:rPr spc="20" dirty="0"/>
              <a:t> </a:t>
            </a:r>
            <a:r>
              <a:rPr dirty="0"/>
              <a:t>в</a:t>
            </a:r>
            <a:r>
              <a:rPr spc="-45" dirty="0"/>
              <a:t> </a:t>
            </a:r>
            <a:r>
              <a:rPr spc="-20" dirty="0"/>
              <a:t>новую</a:t>
            </a:r>
            <a:r>
              <a:rPr spc="-30" dirty="0"/>
              <a:t> </a:t>
            </a:r>
            <a:r>
              <a:rPr spc="-10" dirty="0"/>
              <a:t>должность</a:t>
            </a:r>
          </a:p>
          <a:p>
            <a:pPr marL="487680">
              <a:lnSpc>
                <a:spcPct val="100000"/>
              </a:lnSpc>
              <a:spcBef>
                <a:spcPts val="2355"/>
              </a:spcBef>
            </a:pPr>
            <a:r>
              <a:rPr sz="2000" spc="-10" dirty="0">
                <a:latin typeface="Calibri Light"/>
                <a:cs typeface="Calibri Light"/>
              </a:rPr>
              <a:t>Документы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и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материалы,</a:t>
            </a:r>
            <a:r>
              <a:rPr sz="2000" spc="-30" dirty="0">
                <a:latin typeface="Calibri Light"/>
                <a:cs typeface="Calibri Light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подтверждающие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20" dirty="0">
                <a:latin typeface="Calibri Light"/>
                <a:cs typeface="Calibri Light"/>
              </a:rPr>
              <a:t>наставническую</a:t>
            </a:r>
            <a:r>
              <a:rPr sz="2000" spc="-15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деятельность</a:t>
            </a:r>
            <a:r>
              <a:rPr sz="2000" spc="-5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педагога:</a:t>
            </a:r>
            <a:endParaRPr sz="2000">
              <a:latin typeface="Calibri Light"/>
              <a:cs typeface="Calibri Light"/>
            </a:endParaRPr>
          </a:p>
          <a:p>
            <a:pPr marL="775970" lvl="1" indent="-288925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775970" algn="l"/>
                <a:tab pos="776605" algn="l"/>
              </a:tabLst>
            </a:pPr>
            <a:r>
              <a:rPr sz="2000" dirty="0">
                <a:latin typeface="Calibri Light"/>
                <a:cs typeface="Calibri Light"/>
              </a:rPr>
              <a:t>копии</a:t>
            </a:r>
            <a:r>
              <a:rPr sz="2000" spc="15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приказов/распоряжений</a:t>
            </a:r>
            <a:r>
              <a:rPr sz="2000" spc="1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ОО</a:t>
            </a:r>
            <a:r>
              <a:rPr sz="2000" spc="3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о</a:t>
            </a:r>
            <a:r>
              <a:rPr sz="2000" spc="2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наставничестве</a:t>
            </a:r>
            <a:r>
              <a:rPr sz="200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(наставнических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парах)</a:t>
            </a:r>
            <a:endParaRPr sz="2000">
              <a:latin typeface="Calibri Light"/>
              <a:cs typeface="Calibri Light"/>
            </a:endParaRPr>
          </a:p>
          <a:p>
            <a:pPr marL="775970" lvl="1" indent="-288925">
              <a:lnSpc>
                <a:spcPct val="100000"/>
              </a:lnSpc>
              <a:spcBef>
                <a:spcPts val="190"/>
              </a:spcBef>
              <a:buFont typeface="Wingdings"/>
              <a:buChar char=""/>
              <a:tabLst>
                <a:tab pos="775970" algn="l"/>
                <a:tab pos="776605" algn="l"/>
              </a:tabLst>
            </a:pPr>
            <a:r>
              <a:rPr sz="2000" spc="-5" dirty="0">
                <a:latin typeface="Calibri Light"/>
                <a:cs typeface="Calibri Light"/>
              </a:rPr>
              <a:t>ссылка</a:t>
            </a:r>
            <a:r>
              <a:rPr sz="2000" spc="-70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на</a:t>
            </a:r>
            <a:r>
              <a:rPr sz="2000" spc="-2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электронные</a:t>
            </a:r>
            <a:r>
              <a:rPr sz="2000" spc="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ресурсы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(сайт</a:t>
            </a:r>
            <a:r>
              <a:rPr sz="2000" spc="-60" dirty="0">
                <a:latin typeface="Calibri Light"/>
                <a:cs typeface="Calibri Light"/>
              </a:rPr>
              <a:t> </a:t>
            </a:r>
            <a:r>
              <a:rPr sz="2000" spc="-15" dirty="0">
                <a:latin typeface="Calibri Light"/>
                <a:cs typeface="Calibri Light"/>
              </a:rPr>
              <a:t>образовательной</a:t>
            </a:r>
            <a:r>
              <a:rPr sz="2000" spc="-40" dirty="0">
                <a:latin typeface="Calibri Light"/>
                <a:cs typeface="Calibri Light"/>
              </a:rPr>
              <a:t> </a:t>
            </a:r>
            <a:r>
              <a:rPr sz="2000" spc="-10" dirty="0">
                <a:latin typeface="Calibri Light"/>
                <a:cs typeface="Calibri Light"/>
              </a:rPr>
              <a:t>организации)</a:t>
            </a:r>
            <a:endParaRPr sz="2000">
              <a:latin typeface="Calibri Light"/>
              <a:cs typeface="Calibri Light"/>
            </a:endParaRPr>
          </a:p>
          <a:p>
            <a:pPr marL="844550">
              <a:lnSpc>
                <a:spcPct val="100000"/>
              </a:lnSpc>
              <a:spcBef>
                <a:spcPts val="300"/>
              </a:spcBef>
              <a:tabLst>
                <a:tab pos="2252980" algn="l"/>
                <a:tab pos="3708400" algn="l"/>
                <a:tab pos="4813300" algn="l"/>
                <a:tab pos="5128895" algn="l"/>
                <a:tab pos="6609080" algn="l"/>
                <a:tab pos="7680959" algn="l"/>
              </a:tabLst>
            </a:pP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Наставник	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принимает	участие	в	</a:t>
            </a: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наполнении	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рубрики	</a:t>
            </a:r>
            <a:r>
              <a:rPr sz="2000" i="1" spc="-10" dirty="0">
                <a:solidFill>
                  <a:srgbClr val="1F4E79"/>
                </a:solidFill>
                <a:latin typeface="Calibri Light"/>
                <a:cs typeface="Calibri Light"/>
              </a:rPr>
              <a:t>(странички)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7563" y="5185028"/>
            <a:ext cx="29864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71115" algn="l"/>
              </a:tabLst>
            </a:pP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«Наставничество»	</a:t>
            </a:r>
            <a:r>
              <a:rPr sz="2000" i="1" spc="-10" dirty="0">
                <a:solidFill>
                  <a:srgbClr val="1F4E79"/>
                </a:solidFill>
                <a:latin typeface="Calibri Light"/>
                <a:cs typeface="Calibri Light"/>
              </a:rPr>
              <a:t>на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470660" algn="l"/>
              </a:tabLst>
            </a:pP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разл</a:t>
            </a:r>
            <a:r>
              <a:rPr sz="2000" i="1" spc="5" dirty="0">
                <a:solidFill>
                  <a:srgbClr val="1F4E79"/>
                </a:solidFill>
                <a:latin typeface="Calibri Light"/>
                <a:cs typeface="Calibri Light"/>
              </a:rPr>
              <a:t>и</a:t>
            </a:r>
            <a:r>
              <a:rPr sz="2000" i="1" spc="-10" dirty="0">
                <a:solidFill>
                  <a:srgbClr val="1F4E79"/>
                </a:solidFill>
                <a:latin typeface="Calibri Light"/>
                <a:cs typeface="Calibri Light"/>
              </a:rPr>
              <a:t>ч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н</a:t>
            </a:r>
            <a:r>
              <a:rPr sz="2000" i="1" spc="-10" dirty="0">
                <a:solidFill>
                  <a:srgbClr val="1F4E79"/>
                </a:solidFill>
                <a:latin typeface="Calibri Light"/>
                <a:cs typeface="Calibri Light"/>
              </a:rPr>
              <a:t>о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й	инф</a:t>
            </a:r>
            <a:r>
              <a:rPr sz="2000" i="1" spc="-10" dirty="0">
                <a:solidFill>
                  <a:srgbClr val="1F4E79"/>
                </a:solidFill>
                <a:latin typeface="Calibri Light"/>
                <a:cs typeface="Calibri Light"/>
              </a:rPr>
              <a:t>о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рма</a:t>
            </a:r>
            <a:r>
              <a:rPr sz="2000" i="1" spc="5" dirty="0">
                <a:solidFill>
                  <a:srgbClr val="1F4E79"/>
                </a:solidFill>
                <a:latin typeface="Calibri Light"/>
                <a:cs typeface="Calibri Light"/>
              </a:rPr>
              <a:t>ц</a:t>
            </a:r>
            <a:r>
              <a:rPr sz="2000" i="1" spc="-10" dirty="0">
                <a:solidFill>
                  <a:srgbClr val="1F4E79"/>
                </a:solidFill>
                <a:latin typeface="Calibri Light"/>
                <a:cs typeface="Calibri Light"/>
              </a:rPr>
              <a:t>ие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й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6317" y="5185028"/>
            <a:ext cx="159004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официальном</a:t>
            </a:r>
            <a:endParaRPr sz="2000">
              <a:latin typeface="Calibri Light"/>
              <a:cs typeface="Calibri Light"/>
            </a:endParaRPr>
          </a:p>
          <a:p>
            <a:pPr marL="67310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(событийная,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2554" y="5185028"/>
            <a:ext cx="515810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3769360" algn="l"/>
              </a:tabLst>
            </a:pP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сайте	</a:t>
            </a:r>
            <a:r>
              <a:rPr sz="2000" i="1" spc="-15" dirty="0">
                <a:solidFill>
                  <a:srgbClr val="1F4E79"/>
                </a:solidFill>
                <a:latin typeface="Calibri Light"/>
                <a:cs typeface="Calibri Light"/>
              </a:rPr>
              <a:t>общеобразовательной	</a:t>
            </a:r>
            <a:r>
              <a:rPr sz="2000" i="1" spc="-5" dirty="0">
                <a:solidFill>
                  <a:srgbClr val="1F4E79"/>
                </a:solidFill>
                <a:latin typeface="Calibri Light"/>
                <a:cs typeface="Calibri Light"/>
              </a:rPr>
              <a:t>организации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i="1" spc="-15" dirty="0">
                <a:solidFill>
                  <a:srgbClr val="1F4E79"/>
                </a:solidFill>
                <a:latin typeface="Calibri Light"/>
                <a:cs typeface="Calibri Light"/>
              </a:rPr>
              <a:t>новостная,</a:t>
            </a:r>
            <a:r>
              <a:rPr sz="2000" i="1" spc="-3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i="1" spc="-15" dirty="0">
                <a:solidFill>
                  <a:srgbClr val="1F4E79"/>
                </a:solidFill>
                <a:latin typeface="Calibri Light"/>
                <a:cs typeface="Calibri Light"/>
              </a:rPr>
              <a:t>методическая,</a:t>
            </a:r>
            <a:r>
              <a:rPr sz="2000" i="1" spc="-75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правовая</a:t>
            </a:r>
            <a:r>
              <a:rPr sz="2000" i="1" spc="-20" dirty="0">
                <a:solidFill>
                  <a:srgbClr val="1F4E79"/>
                </a:solidFill>
                <a:latin typeface="Calibri Light"/>
                <a:cs typeface="Calibri Light"/>
              </a:rPr>
              <a:t> </a:t>
            </a:r>
            <a:r>
              <a:rPr sz="2000" i="1" dirty="0">
                <a:solidFill>
                  <a:srgbClr val="1F4E79"/>
                </a:solidFill>
                <a:latin typeface="Calibri Light"/>
                <a:cs typeface="Calibri Light"/>
              </a:rPr>
              <a:t>и</a:t>
            </a:r>
            <a:r>
              <a:rPr sz="2000" i="1" spc="-20" dirty="0">
                <a:solidFill>
                  <a:srgbClr val="1F4E79"/>
                </a:solidFill>
                <a:latin typeface="Calibri Light"/>
                <a:cs typeface="Calibri Light"/>
              </a:rPr>
              <a:t> пр.)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6490716"/>
              <a:ext cx="6778752" cy="3672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23694" y="92202"/>
            <a:ext cx="4794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solidFill>
                  <a:srgbClr val="B04634"/>
                </a:solidFill>
              </a:rPr>
              <a:t>Кто</a:t>
            </a:r>
            <a:r>
              <a:rPr spc="-95" dirty="0">
                <a:solidFill>
                  <a:srgbClr val="B04634"/>
                </a:solidFill>
              </a:rPr>
              <a:t> </a:t>
            </a:r>
            <a:r>
              <a:rPr spc="-40" dirty="0">
                <a:solidFill>
                  <a:srgbClr val="B04634"/>
                </a:solidFill>
              </a:rPr>
              <a:t>может</a:t>
            </a:r>
            <a:r>
              <a:rPr spc="-90" dirty="0">
                <a:solidFill>
                  <a:srgbClr val="B04634"/>
                </a:solidFill>
              </a:rPr>
              <a:t> </a:t>
            </a:r>
            <a:r>
              <a:rPr spc="-10" dirty="0">
                <a:solidFill>
                  <a:srgbClr val="B04634"/>
                </a:solidFill>
              </a:rPr>
              <a:t>быть</a:t>
            </a:r>
            <a:r>
              <a:rPr spc="-100" dirty="0">
                <a:solidFill>
                  <a:srgbClr val="B04634"/>
                </a:solidFill>
              </a:rPr>
              <a:t> </a:t>
            </a:r>
            <a:r>
              <a:rPr spc="-20" dirty="0">
                <a:solidFill>
                  <a:srgbClr val="B04634"/>
                </a:solidFill>
              </a:rPr>
              <a:t>наставляемым?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411" y="256031"/>
            <a:ext cx="943356" cy="116433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2036" y="922782"/>
            <a:ext cx="10804525" cy="377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815">
              <a:lnSpc>
                <a:spcPct val="100000"/>
              </a:lnSpc>
              <a:spcBef>
                <a:spcPts val="100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Наставляемые</a:t>
            </a:r>
            <a:r>
              <a:rPr sz="24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формируются</a:t>
            </a:r>
            <a:r>
              <a:rPr sz="2400" b="1" u="heavy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из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числа: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spc="-25" dirty="0">
                <a:latin typeface="Times New Roman"/>
                <a:cs typeface="Times New Roman"/>
              </a:rPr>
              <a:t>молодых/начинающих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педагогов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200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педагогов,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приступивших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работе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после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длительного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перерыва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195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педагогов,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находящихся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процессе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адаптации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новом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месте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работы</a:t>
            </a:r>
            <a:endParaRPr sz="2000">
              <a:latin typeface="Times New Roman"/>
              <a:cs typeface="Times New Roman"/>
            </a:endParaRPr>
          </a:p>
          <a:p>
            <a:pPr marL="367665" marR="189865" indent="-35560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spc="-25" dirty="0">
                <a:latin typeface="Times New Roman"/>
                <a:cs typeface="Times New Roman"/>
              </a:rPr>
              <a:t>педагогов,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желающих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повысить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свой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профессиональный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уровень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определенном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направлении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педагогической</a:t>
            </a:r>
            <a:r>
              <a:rPr sz="2000" spc="-10" dirty="0">
                <a:latin typeface="Times New Roman"/>
                <a:cs typeface="Times New Roman"/>
              </a:rPr>
              <a:t> деятельности</a:t>
            </a:r>
            <a:endParaRPr sz="20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367665" algn="l"/>
                <a:tab pos="368300" algn="l"/>
              </a:tabLst>
            </a:pPr>
            <a:r>
              <a:rPr sz="2000" spc="-25" dirty="0">
                <a:latin typeface="Times New Roman"/>
                <a:cs typeface="Times New Roman"/>
              </a:rPr>
              <a:t>педагогов,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испытывающих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другие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профессиональные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затруднения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осознающих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потребность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наставнике</a:t>
            </a:r>
            <a:endParaRPr sz="2000">
              <a:latin typeface="Times New Roman"/>
              <a:cs typeface="Times New Roman"/>
            </a:endParaRPr>
          </a:p>
          <a:p>
            <a:pPr marL="367665" marR="5080" indent="-355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367665" algn="l"/>
                <a:tab pos="368300" algn="l"/>
                <a:tab pos="1416050" algn="l"/>
                <a:tab pos="2341245" algn="l"/>
                <a:tab pos="2705735" algn="l"/>
                <a:tab pos="3990340" algn="l"/>
                <a:tab pos="4333240" algn="l"/>
                <a:tab pos="5327650" algn="l"/>
                <a:tab pos="5579110" algn="l"/>
                <a:tab pos="6647180" algn="l"/>
                <a:tab pos="7383780" algn="l"/>
                <a:tab pos="9105900" algn="l"/>
                <a:tab pos="10542905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30" dirty="0">
                <a:latin typeface="Times New Roman"/>
                <a:cs typeface="Times New Roman"/>
              </a:rPr>
              <a:t>ж</a:t>
            </a:r>
            <a:r>
              <a:rPr sz="2000" dirty="0">
                <a:latin typeface="Times New Roman"/>
                <a:cs typeface="Times New Roman"/>
              </a:rPr>
              <a:t>ер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spc="-5" dirty="0">
                <a:latin typeface="Times New Roman"/>
                <a:cs typeface="Times New Roman"/>
              </a:rPr>
              <a:t>в/с</a:t>
            </a:r>
            <a:r>
              <a:rPr sz="2000" spc="-45" dirty="0">
                <a:latin typeface="Times New Roman"/>
                <a:cs typeface="Times New Roman"/>
              </a:rPr>
              <a:t>т</a:t>
            </a:r>
            <a:r>
              <a:rPr sz="2000" spc="-130" dirty="0">
                <a:latin typeface="Times New Roman"/>
                <a:cs typeface="Times New Roman"/>
              </a:rPr>
              <a:t>у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3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,	зак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7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чивших	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ор	с	о</a:t>
            </a:r>
            <a:r>
              <a:rPr sz="2000" spc="-5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я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ел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-3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	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4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л</a:t>
            </a:r>
            <a:r>
              <a:rPr sz="2000" spc="-40" dirty="0">
                <a:latin typeface="Times New Roman"/>
                <a:cs typeface="Times New Roman"/>
              </a:rPr>
              <a:t>е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spc="-20" dirty="0">
                <a:latin typeface="Times New Roman"/>
                <a:cs typeface="Times New Roman"/>
              </a:rPr>
              <a:t>у</a:t>
            </a:r>
            <a:r>
              <a:rPr sz="2000" spc="-10" dirty="0">
                <a:latin typeface="Times New Roman"/>
                <a:cs typeface="Times New Roman"/>
              </a:rPr>
              <a:t>ющ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spc="-7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ятия	</a:t>
            </a:r>
            <a:r>
              <a:rPr sz="2000" spc="-5" dirty="0">
                <a:latin typeface="Times New Roman"/>
                <a:cs typeface="Times New Roman"/>
              </a:rPr>
              <a:t>на  работу	и/или	</a:t>
            </a:r>
            <a:r>
              <a:rPr sz="2000" spc="-20" dirty="0">
                <a:latin typeface="Times New Roman"/>
                <a:cs typeface="Times New Roman"/>
              </a:rPr>
              <a:t>проходящих	</a:t>
            </a:r>
            <a:r>
              <a:rPr sz="2000" spc="-5" dirty="0">
                <a:latin typeface="Times New Roman"/>
                <a:cs typeface="Times New Roman"/>
              </a:rPr>
              <a:t>стажировку/практику	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образовательной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организации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06358"/>
            <a:ext cx="12192000" cy="951865"/>
            <a:chOff x="0" y="5906358"/>
            <a:chExt cx="12192000" cy="951865"/>
          </a:xfrm>
        </p:grpSpPr>
        <p:sp>
          <p:nvSpPr>
            <p:cNvPr id="3" name="object 3"/>
            <p:cNvSpPr/>
            <p:nvPr/>
          </p:nvSpPr>
          <p:spPr>
            <a:xfrm>
              <a:off x="0" y="634440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0636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" y="6557771"/>
              <a:ext cx="6780276" cy="30022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79221" y="0"/>
            <a:ext cx="11035030" cy="5523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solidFill>
                  <a:srgbClr val="2C75B6"/>
                </a:solidFill>
                <a:latin typeface="Times New Roman"/>
                <a:cs typeface="Times New Roman"/>
              </a:rPr>
              <a:t>Показатели</a:t>
            </a:r>
            <a:r>
              <a:rPr sz="2200" spc="-10" dirty="0">
                <a:solidFill>
                  <a:srgbClr val="2C75B6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C75B6"/>
                </a:solidFill>
                <a:latin typeface="Times New Roman"/>
                <a:cs typeface="Times New Roman"/>
              </a:rPr>
              <a:t>оценки</a:t>
            </a:r>
            <a:r>
              <a:rPr sz="2200" dirty="0">
                <a:solidFill>
                  <a:srgbClr val="2C75B6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C75B6"/>
                </a:solidFill>
                <a:latin typeface="Times New Roman"/>
                <a:cs typeface="Times New Roman"/>
              </a:rPr>
              <a:t>профессиональной</a:t>
            </a:r>
            <a:r>
              <a:rPr sz="2200" spc="-45" dirty="0">
                <a:solidFill>
                  <a:srgbClr val="2C75B6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C75B6"/>
                </a:solidFill>
                <a:latin typeface="Times New Roman"/>
                <a:cs typeface="Times New Roman"/>
              </a:rPr>
              <a:t>деятельности</a:t>
            </a:r>
            <a:r>
              <a:rPr sz="2200" dirty="0">
                <a:solidFill>
                  <a:srgbClr val="2C75B6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2C75B6"/>
                </a:solidFill>
                <a:latin typeface="Times New Roman"/>
                <a:cs typeface="Times New Roman"/>
              </a:rPr>
              <a:t>педагога</a:t>
            </a:r>
            <a:r>
              <a:rPr sz="2200" spc="30" dirty="0">
                <a:solidFill>
                  <a:srgbClr val="2C75B6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2C75B6"/>
                </a:solidFill>
                <a:latin typeface="Times New Roman"/>
                <a:cs typeface="Times New Roman"/>
              </a:rPr>
              <a:t>по </a:t>
            </a:r>
            <a:r>
              <a:rPr sz="2200" spc="-30" dirty="0">
                <a:solidFill>
                  <a:srgbClr val="2C75B6"/>
                </a:solidFill>
                <a:latin typeface="Times New Roman"/>
                <a:cs typeface="Times New Roman"/>
              </a:rPr>
              <a:t>квалификационной</a:t>
            </a:r>
            <a:endParaRPr sz="2200">
              <a:latin typeface="Times New Roman"/>
              <a:cs typeface="Times New Roman"/>
            </a:endParaRPr>
          </a:p>
          <a:p>
            <a:pPr marL="490220">
              <a:lnSpc>
                <a:spcPct val="100000"/>
              </a:lnSpc>
            </a:pPr>
            <a:r>
              <a:rPr sz="2200" spc="-25" dirty="0">
                <a:solidFill>
                  <a:srgbClr val="2C75B6"/>
                </a:solidFill>
                <a:latin typeface="Times New Roman"/>
                <a:cs typeface="Times New Roman"/>
              </a:rPr>
              <a:t>категории</a:t>
            </a:r>
            <a:r>
              <a:rPr sz="2200" spc="-60" dirty="0">
                <a:solidFill>
                  <a:srgbClr val="2C75B6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2C75B6"/>
                </a:solidFill>
                <a:latin typeface="Times New Roman"/>
                <a:cs typeface="Times New Roman"/>
              </a:rPr>
              <a:t>«ПЕДАГОГ-НАСТАВНИК»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355600" marR="234315" indent="-342900" algn="just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415487"/>
                </a:solidFill>
                <a:latin typeface="Times New Roman"/>
                <a:cs typeface="Times New Roman"/>
              </a:rPr>
              <a:t>1. </a:t>
            </a:r>
            <a:r>
              <a:rPr sz="2400" b="1" i="1" spc="-5" dirty="0">
                <a:latin typeface="Times New Roman"/>
                <a:cs typeface="Times New Roman"/>
              </a:rPr>
              <a:t>Наставничество </a:t>
            </a:r>
            <a:r>
              <a:rPr sz="2400" b="1" i="1" dirty="0">
                <a:latin typeface="Times New Roman"/>
                <a:cs typeface="Times New Roman"/>
              </a:rPr>
              <a:t>в </a:t>
            </a:r>
            <a:r>
              <a:rPr sz="2400" b="1" i="1" spc="-5" dirty="0">
                <a:latin typeface="Times New Roman"/>
                <a:cs typeface="Times New Roman"/>
              </a:rPr>
              <a:t>отношении </a:t>
            </a:r>
            <a:r>
              <a:rPr sz="2400" b="1" i="1" spc="-10" dirty="0">
                <a:latin typeface="Times New Roman"/>
                <a:cs typeface="Times New Roman"/>
              </a:rPr>
              <a:t>педагогических </a:t>
            </a:r>
            <a:r>
              <a:rPr sz="2400" b="1" i="1" spc="-15" dirty="0">
                <a:latin typeface="Times New Roman"/>
                <a:cs typeface="Times New Roman"/>
              </a:rPr>
              <a:t>работников образовательной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организации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руководство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практической</a:t>
            </a:r>
            <a:r>
              <a:rPr sz="2400" b="1" i="1" spc="1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подготовкой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студентов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994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Текущее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перспективное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планирование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деятельности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наставничеству/руководству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педагогической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практикой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студентов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(план </a:t>
            </a:r>
            <a:r>
              <a:rPr sz="2400" spc="-5" dirty="0">
                <a:latin typeface="Times New Roman"/>
                <a:cs typeface="Times New Roman"/>
              </a:rPr>
              <a:t>работы,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дорожная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карта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др.)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10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400" spc="-20" dirty="0">
                <a:latin typeface="Times New Roman"/>
                <a:cs typeface="Times New Roman"/>
              </a:rPr>
              <a:t>Разработка</a:t>
            </a:r>
            <a:r>
              <a:rPr sz="2400" spc="-15" dirty="0">
                <a:latin typeface="Times New Roman"/>
                <a:cs typeface="Times New Roman"/>
              </a:rPr>
              <a:t> методических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информационных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других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рекомендаций,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памяток,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материалов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для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наставляемых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педагогов/студентов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00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Разработка</a:t>
            </a:r>
            <a:r>
              <a:rPr sz="2400" spc="11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диагностических      </a:t>
            </a:r>
            <a:r>
              <a:rPr sz="2400" spc="-10" dirty="0">
                <a:latin typeface="Times New Roman"/>
                <a:cs typeface="Times New Roman"/>
              </a:rPr>
              <a:t>материалов</a:t>
            </a:r>
            <a:r>
              <a:rPr sz="2400" spc="1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(ДМ)   для   </a:t>
            </a:r>
            <a:r>
              <a:rPr sz="2400" spc="-15" dirty="0">
                <a:latin typeface="Times New Roman"/>
                <a:cs typeface="Times New Roman"/>
              </a:rPr>
              <a:t>оценки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эффективности </a:t>
            </a:r>
            <a:r>
              <a:rPr sz="2400" dirty="0">
                <a:latin typeface="Times New Roman"/>
                <a:cs typeface="Times New Roman"/>
              </a:rPr>
              <a:t> 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результативности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реализации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программ/планов</a:t>
            </a:r>
            <a:r>
              <a:rPr sz="2400" spc="-10" dirty="0">
                <a:latin typeface="Times New Roman"/>
                <a:cs typeface="Times New Roman"/>
              </a:rPr>
              <a:t> наставничества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отношении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педагогов/ </a:t>
            </a:r>
            <a:r>
              <a:rPr sz="2400" spc="-35" dirty="0">
                <a:latin typeface="Times New Roman"/>
                <a:cs typeface="Times New Roman"/>
              </a:rPr>
              <a:t>студентов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91702"/>
            <a:ext cx="12192000" cy="866775"/>
            <a:chOff x="0" y="5991702"/>
            <a:chExt cx="12192000" cy="866775"/>
          </a:xfrm>
        </p:grpSpPr>
        <p:sp>
          <p:nvSpPr>
            <p:cNvPr id="3" name="object 3"/>
            <p:cNvSpPr/>
            <p:nvPr/>
          </p:nvSpPr>
          <p:spPr>
            <a:xfrm>
              <a:off x="0" y="6429749"/>
              <a:ext cx="12192000" cy="428625"/>
            </a:xfrm>
            <a:custGeom>
              <a:avLst/>
              <a:gdLst/>
              <a:ahLst/>
              <a:cxnLst/>
              <a:rect l="l" t="t" r="r" b="b"/>
              <a:pathLst>
                <a:path w="12192000" h="428625">
                  <a:moveTo>
                    <a:pt x="12192000" y="0"/>
                  </a:moveTo>
                  <a:lnTo>
                    <a:pt x="0" y="0"/>
                  </a:lnTo>
                  <a:lnTo>
                    <a:pt x="0" y="428248"/>
                  </a:lnTo>
                  <a:lnTo>
                    <a:pt x="12192000" y="42824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91707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6499858"/>
              <a:ext cx="6780276" cy="35813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70559" y="833754"/>
            <a:ext cx="10728325" cy="234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41935" algn="l"/>
              </a:tabLst>
            </a:pPr>
            <a:r>
              <a:rPr sz="2400" spc="-15" dirty="0">
                <a:latin typeface="Times New Roman"/>
                <a:cs typeface="Times New Roman"/>
              </a:rPr>
              <a:t>Разработка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реализация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B04634"/>
                </a:solidFill>
                <a:latin typeface="Times New Roman"/>
                <a:cs typeface="Times New Roman"/>
              </a:rPr>
              <a:t>персонализированных</a:t>
            </a:r>
            <a:r>
              <a:rPr sz="2400" spc="-2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B04634"/>
                </a:solidFill>
                <a:latin typeface="Times New Roman"/>
                <a:cs typeface="Times New Roman"/>
              </a:rPr>
              <a:t>программ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наставничества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отношении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педагогов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либо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индивидуальных</a:t>
            </a:r>
            <a:r>
              <a:rPr sz="2400" spc="119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B04634"/>
                </a:solidFill>
                <a:latin typeface="Times New Roman"/>
                <a:cs typeface="Times New Roman"/>
              </a:rPr>
              <a:t>планов  </a:t>
            </a:r>
            <a:r>
              <a:rPr sz="2400" spc="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B04634"/>
                </a:solidFill>
                <a:latin typeface="Times New Roman"/>
                <a:cs typeface="Times New Roman"/>
              </a:rPr>
              <a:t>педагогической </a:t>
            </a:r>
            <a:r>
              <a:rPr sz="2400" spc="-2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B04634"/>
                </a:solidFill>
                <a:latin typeface="Times New Roman"/>
                <a:cs typeface="Times New Roman"/>
              </a:rPr>
              <a:t>практики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студентов</a:t>
            </a:r>
            <a:endParaRPr sz="2400">
              <a:latin typeface="Times New Roman"/>
              <a:cs typeface="Times New Roman"/>
            </a:endParaRPr>
          </a:p>
          <a:p>
            <a:pPr marL="241300" marR="6350" indent="-229235" algn="just">
              <a:lnSpc>
                <a:spcPct val="100000"/>
              </a:lnSpc>
              <a:spcBef>
                <a:spcPts val="994"/>
              </a:spcBef>
              <a:buFont typeface="Microsoft Sans Serif"/>
              <a:buChar char="•"/>
              <a:tabLst>
                <a:tab pos="241935" algn="l"/>
                <a:tab pos="2675255" algn="l"/>
                <a:tab pos="5084445" algn="l"/>
                <a:tab pos="6071235" algn="l"/>
                <a:tab pos="8521700" algn="l"/>
              </a:tabLst>
            </a:pPr>
            <a:r>
              <a:rPr sz="2400" spc="-15" dirty="0">
                <a:latin typeface="Times New Roman"/>
                <a:cs typeface="Times New Roman"/>
              </a:rPr>
              <a:t>Р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дст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о	раз</a:t>
            </a:r>
            <a:r>
              <a:rPr sz="2400" spc="1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аб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ой	и	р</a:t>
            </a:r>
            <a:r>
              <a:rPr sz="2400" spc="20" dirty="0">
                <a:latin typeface="Times New Roman"/>
                <a:cs typeface="Times New Roman"/>
              </a:rPr>
              <a:t>еа</a:t>
            </a:r>
            <a:r>
              <a:rPr sz="2400" spc="-5" dirty="0">
                <a:latin typeface="Times New Roman"/>
                <a:cs typeface="Times New Roman"/>
              </a:rPr>
              <a:t>лизацие</a:t>
            </a:r>
            <a:r>
              <a:rPr sz="2400" dirty="0">
                <a:latin typeface="Times New Roman"/>
                <a:cs typeface="Times New Roman"/>
              </a:rPr>
              <a:t>й	</a:t>
            </a:r>
            <a:r>
              <a:rPr sz="2400" spc="-15" dirty="0">
                <a:solidFill>
                  <a:srgbClr val="B04634"/>
                </a:solidFill>
                <a:latin typeface="Times New Roman"/>
                <a:cs typeface="Times New Roman"/>
              </a:rPr>
              <a:t>ин</a:t>
            </a:r>
            <a:r>
              <a:rPr sz="2400" dirty="0">
                <a:solidFill>
                  <a:srgbClr val="B04634"/>
                </a:solidFill>
                <a:latin typeface="Times New Roman"/>
                <a:cs typeface="Times New Roman"/>
              </a:rPr>
              <a:t>ди</a:t>
            </a:r>
            <a:r>
              <a:rPr sz="2400" spc="-15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и</a:t>
            </a:r>
            <a:r>
              <a:rPr sz="2400" spc="-10" dirty="0">
                <a:solidFill>
                  <a:srgbClr val="B04634"/>
                </a:solidFill>
                <a:latin typeface="Times New Roman"/>
                <a:cs typeface="Times New Roman"/>
              </a:rPr>
              <a:t>д</a:t>
            </a:r>
            <a:r>
              <a:rPr sz="2400" spc="-25" dirty="0">
                <a:solidFill>
                  <a:srgbClr val="B04634"/>
                </a:solidFill>
                <a:latin typeface="Times New Roman"/>
                <a:cs typeface="Times New Roman"/>
              </a:rPr>
              <a:t>у</a:t>
            </a:r>
            <a:r>
              <a:rPr sz="2400" spc="10" dirty="0">
                <a:solidFill>
                  <a:srgbClr val="B04634"/>
                </a:solidFill>
                <a:latin typeface="Times New Roman"/>
                <a:cs typeface="Times New Roman"/>
              </a:rPr>
              <a:t>а</a:t>
            </a:r>
            <a:r>
              <a:rPr sz="2400" spc="-10" dirty="0">
                <a:solidFill>
                  <a:srgbClr val="B04634"/>
                </a:solidFill>
                <a:latin typeface="Times New Roman"/>
                <a:cs typeface="Times New Roman"/>
              </a:rPr>
              <a:t>л</a:t>
            </a:r>
            <a:r>
              <a:rPr sz="2400" spc="-15" dirty="0">
                <a:solidFill>
                  <a:srgbClr val="B04634"/>
                </a:solidFill>
                <a:latin typeface="Times New Roman"/>
                <a:cs typeface="Times New Roman"/>
              </a:rPr>
              <a:t>ьн</a:t>
            </a:r>
            <a:r>
              <a:rPr sz="2400" spc="-20" dirty="0">
                <a:solidFill>
                  <a:srgbClr val="B04634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B04634"/>
                </a:solidFill>
                <a:latin typeface="Times New Roman"/>
                <a:cs typeface="Times New Roman"/>
              </a:rPr>
              <a:t>х  </a:t>
            </a:r>
            <a:r>
              <a:rPr sz="2400" spc="-20" dirty="0">
                <a:solidFill>
                  <a:srgbClr val="B04634"/>
                </a:solidFill>
                <a:latin typeface="Times New Roman"/>
                <a:cs typeface="Times New Roman"/>
              </a:rPr>
              <a:t>образовательных маршрутов </a:t>
            </a:r>
            <a:r>
              <a:rPr sz="2400" spc="-15" dirty="0">
                <a:latin typeface="Times New Roman"/>
                <a:cs typeface="Times New Roman"/>
              </a:rPr>
              <a:t>профессионального</a:t>
            </a:r>
            <a:r>
              <a:rPr sz="2400" spc="-10" dirty="0">
                <a:latin typeface="Times New Roman"/>
                <a:cs typeface="Times New Roman"/>
              </a:rPr>
              <a:t> развития </a:t>
            </a:r>
            <a:r>
              <a:rPr sz="2400" spc="-25" dirty="0">
                <a:latin typeface="Times New Roman"/>
                <a:cs typeface="Times New Roman"/>
              </a:rPr>
              <a:t>педагогов/студентов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(ИОМ).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Руководство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подготовкой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проведением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уроков/занятий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9210" y="3155060"/>
            <a:ext cx="1805939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/мероприятий</a:t>
            </a:r>
            <a:endParaRPr sz="24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415"/>
              </a:spcBef>
            </a:pP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СПРАВКА</a:t>
            </a:r>
            <a:endParaRPr sz="1500">
              <a:latin typeface="Palatino Linotype"/>
              <a:cs typeface="Palatino Linotype"/>
            </a:endParaRPr>
          </a:p>
          <a:p>
            <a:pPr marL="253365">
              <a:lnSpc>
                <a:spcPct val="100000"/>
              </a:lnSpc>
              <a:spcBef>
                <a:spcPts val="290"/>
              </a:spcBef>
            </a:pPr>
            <a:r>
              <a:rPr sz="1500" i="1" spc="-20" dirty="0">
                <a:solidFill>
                  <a:srgbClr val="2C75B6"/>
                </a:solidFill>
                <a:latin typeface="Palatino Linotype"/>
                <a:cs typeface="Palatino Linotype"/>
              </a:rPr>
              <a:t>Индивидуальный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2167" y="3966209"/>
            <a:ext cx="82105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  <a:tab pos="2585085" algn="l"/>
                <a:tab pos="3990340" algn="l"/>
                <a:tab pos="4243705" algn="l"/>
              </a:tabLst>
            </a:pPr>
            <a:r>
              <a:rPr sz="1500" i="1" spc="-15" dirty="0">
                <a:solidFill>
                  <a:srgbClr val="2C75B6"/>
                </a:solidFill>
                <a:latin typeface="Palatino Linotype"/>
                <a:cs typeface="Palatino Linotype"/>
              </a:rPr>
              <a:t>образовательный	</a:t>
            </a:r>
            <a:r>
              <a:rPr sz="1500" i="1" spc="-20" dirty="0">
                <a:solidFill>
                  <a:srgbClr val="2C75B6"/>
                </a:solidFill>
                <a:latin typeface="Palatino Linotype"/>
                <a:cs typeface="Palatino Linotype"/>
              </a:rPr>
              <a:t>маршрут	</a:t>
            </a:r>
            <a:r>
              <a:rPr sz="1500" i="1" spc="-5" dirty="0">
                <a:solidFill>
                  <a:srgbClr val="2C75B6"/>
                </a:solidFill>
                <a:latin typeface="Palatino Linotype"/>
                <a:cs typeface="Palatino Linotype"/>
              </a:rPr>
              <a:t>наставляемого	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-	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это</a:t>
            </a:r>
            <a:r>
              <a:rPr sz="1500" i="1" spc="32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долгосрочная</a:t>
            </a:r>
            <a:r>
              <a:rPr sz="1500" i="1" spc="34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(4</a:t>
            </a:r>
            <a:r>
              <a:rPr sz="1500" i="1" spc="35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-</a:t>
            </a:r>
            <a:r>
              <a:rPr sz="1500" i="1" spc="36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5</a:t>
            </a:r>
            <a:r>
              <a:rPr sz="1500" i="1" spc="35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лет)</a:t>
            </a:r>
            <a:r>
              <a:rPr sz="1500" i="1" spc="35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образовательная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0002" y="4196333"/>
            <a:ext cx="97383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программа</a:t>
            </a:r>
            <a:r>
              <a:rPr sz="1500" i="1" spc="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профессионального</a:t>
            </a:r>
            <a:r>
              <a:rPr sz="1500" i="1" spc="5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самосовершенствования</a:t>
            </a:r>
            <a:r>
              <a:rPr sz="1500" i="1" spc="5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5" dirty="0">
                <a:solidFill>
                  <a:srgbClr val="404040"/>
                </a:solidFill>
                <a:latin typeface="Palatino Linotype"/>
                <a:cs typeface="Palatino Linotype"/>
              </a:rPr>
              <a:t>педагогического</a:t>
            </a:r>
            <a:r>
              <a:rPr sz="1500" i="1" spc="1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40" dirty="0">
                <a:solidFill>
                  <a:srgbClr val="404040"/>
                </a:solidFill>
                <a:latin typeface="Palatino Linotype"/>
                <a:cs typeface="Palatino Linotype"/>
              </a:rPr>
              <a:t>работника</a:t>
            </a:r>
            <a:endParaRPr sz="150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tabLst>
                <a:tab pos="2028825" algn="l"/>
                <a:tab pos="3158490" algn="l"/>
                <a:tab pos="4766310" algn="l"/>
              </a:tabLst>
            </a:pPr>
            <a:r>
              <a:rPr sz="1500" i="1" spc="-10" dirty="0">
                <a:solidFill>
                  <a:srgbClr val="2C75B6"/>
                </a:solidFill>
                <a:latin typeface="Palatino Linotype"/>
                <a:cs typeface="Palatino Linotype"/>
              </a:rPr>
              <a:t>Персонализированная	</a:t>
            </a:r>
            <a:r>
              <a:rPr sz="1500" i="1" spc="-25" dirty="0">
                <a:solidFill>
                  <a:srgbClr val="2C75B6"/>
                </a:solidFill>
                <a:latin typeface="Palatino Linotype"/>
                <a:cs typeface="Palatino Linotype"/>
              </a:rPr>
              <a:t>программа	</a:t>
            </a:r>
            <a:r>
              <a:rPr sz="1500" i="1" dirty="0">
                <a:solidFill>
                  <a:srgbClr val="2C75B6"/>
                </a:solidFill>
                <a:latin typeface="Palatino Linotype"/>
                <a:cs typeface="Palatino Linotype"/>
              </a:rPr>
              <a:t>наставничества	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педагогических</a:t>
            </a:r>
            <a:r>
              <a:rPr sz="1500" i="1" spc="1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работников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85" dirty="0">
                <a:solidFill>
                  <a:srgbClr val="404040"/>
                </a:solidFill>
                <a:latin typeface="Palatino Linotype"/>
                <a:cs typeface="Palatino Linotype"/>
              </a:rPr>
              <a:t>в</a:t>
            </a:r>
            <a:r>
              <a:rPr sz="1500" i="1" spc="-3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образовательных</a:t>
            </a:r>
            <a:r>
              <a:rPr sz="1500" i="1" spc="2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организациях: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58227" y="5185105"/>
            <a:ext cx="36804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1758314" algn="l"/>
                <a:tab pos="3304540" algn="l"/>
              </a:tabLst>
            </a:pP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наставляемый	</a:t>
            </a:r>
            <a:r>
              <a:rPr sz="1500" i="1" spc="-35" dirty="0">
                <a:solidFill>
                  <a:srgbClr val="404040"/>
                </a:solidFill>
                <a:latin typeface="Palatino Linotype"/>
                <a:cs typeface="Palatino Linotype"/>
              </a:rPr>
              <a:t>знакомится	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с</a:t>
            </a:r>
            <a:endParaRPr sz="1500">
              <a:latin typeface="Palatino Linotype"/>
              <a:cs typeface="Palatino Linotype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475105" algn="l"/>
                <a:tab pos="2575560" algn="l"/>
                <a:tab pos="3205480" algn="l"/>
              </a:tabLst>
            </a:pPr>
            <a:r>
              <a:rPr sz="1500" i="1" spc="5" dirty="0">
                <a:solidFill>
                  <a:srgbClr val="404040"/>
                </a:solidFill>
                <a:latin typeface="Palatino Linotype"/>
                <a:cs typeface="Palatino Linotype"/>
              </a:rPr>
              <a:t>присутствии	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куратора	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или	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члена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0002" y="4691633"/>
            <a:ext cx="8280400" cy="120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815" algn="l"/>
                <a:tab pos="298450" algn="l"/>
                <a:tab pos="6402070" algn="l"/>
              </a:tabLst>
            </a:pP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я</a:t>
            </a:r>
            <a:r>
              <a:rPr sz="1500" i="1" spc="65" dirty="0">
                <a:solidFill>
                  <a:srgbClr val="404040"/>
                </a:solidFill>
                <a:latin typeface="Palatino Linotype"/>
                <a:cs typeface="Palatino Linotype"/>
              </a:rPr>
              <a:t>в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л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яе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тс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я</a:t>
            </a:r>
            <a:r>
              <a:rPr sz="1500" i="1" spc="2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65" dirty="0">
                <a:solidFill>
                  <a:srgbClr val="404040"/>
                </a:solidFill>
                <a:latin typeface="Palatino Linotype"/>
                <a:cs typeface="Palatino Linotype"/>
              </a:rPr>
              <a:t>к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р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ат</a:t>
            </a:r>
            <a:r>
              <a:rPr sz="1500" i="1" spc="-165" dirty="0">
                <a:solidFill>
                  <a:srgbClr val="404040"/>
                </a:solidFill>
                <a:latin typeface="Palatino Linotype"/>
                <a:cs typeface="Palatino Linotype"/>
              </a:rPr>
              <a:t>к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с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р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40" dirty="0">
                <a:solidFill>
                  <a:srgbClr val="404040"/>
                </a:solidFill>
                <a:latin typeface="Palatino Linotype"/>
                <a:cs typeface="Palatino Linotype"/>
              </a:rPr>
              <a:t>ч</a:t>
            </a:r>
            <a:r>
              <a:rPr sz="1500" i="1" spc="-85" dirty="0">
                <a:solidFill>
                  <a:srgbClr val="404040"/>
                </a:solidFill>
                <a:latin typeface="Palatino Linotype"/>
                <a:cs typeface="Palatino Linotype"/>
              </a:rPr>
              <a:t>н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й</a:t>
            </a:r>
            <a:r>
              <a:rPr sz="1500" i="1" spc="6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(от</a:t>
            </a:r>
            <a:r>
              <a:rPr sz="1500" i="1" spc="3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3</a:t>
            </a:r>
            <a:r>
              <a:rPr sz="1500" i="1" spc="3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85" dirty="0">
                <a:solidFill>
                  <a:srgbClr val="404040"/>
                </a:solidFill>
                <a:latin typeface="Palatino Linotype"/>
                <a:cs typeface="Palatino Linotype"/>
              </a:rPr>
              <a:t>м</a:t>
            </a:r>
            <a:r>
              <a:rPr sz="1500" i="1" spc="-40" dirty="0">
                <a:solidFill>
                  <a:srgbClr val="404040"/>
                </a:solidFill>
                <a:latin typeface="Palatino Linotype"/>
                <a:cs typeface="Palatino Linotype"/>
              </a:rPr>
              <a:t>е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с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я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ц</a:t>
            </a:r>
            <a:r>
              <a:rPr sz="1500" i="1" spc="35" dirty="0">
                <a:solidFill>
                  <a:srgbClr val="404040"/>
                </a:solidFill>
                <a:latin typeface="Palatino Linotype"/>
                <a:cs typeface="Palatino Linotype"/>
              </a:rPr>
              <a:t>е</a:t>
            </a:r>
            <a:r>
              <a:rPr sz="1500" i="1" spc="40" dirty="0">
                <a:solidFill>
                  <a:srgbClr val="404040"/>
                </a:solidFill>
                <a:latin typeface="Palatino Linotype"/>
                <a:cs typeface="Palatino Linotype"/>
              </a:rPr>
              <a:t>в</a:t>
            </a:r>
            <a:r>
              <a:rPr sz="1500" i="1" spc="3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д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2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1</a:t>
            </a:r>
            <a:r>
              <a:rPr sz="1500" i="1" spc="3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30" dirty="0">
                <a:solidFill>
                  <a:srgbClr val="404040"/>
                </a:solidFill>
                <a:latin typeface="Palatino Linotype"/>
                <a:cs typeface="Palatino Linotype"/>
              </a:rPr>
              <a:t>г</a:t>
            </a:r>
            <a:r>
              <a:rPr sz="1500" i="1" spc="4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д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а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,</a:t>
            </a:r>
            <a:r>
              <a:rPr sz="1500" i="1" spc="4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5" dirty="0">
                <a:solidFill>
                  <a:srgbClr val="404040"/>
                </a:solidFill>
                <a:latin typeface="Palatino Linotype"/>
                <a:cs typeface="Palatino Linotype"/>
              </a:rPr>
              <a:t>пр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и</a:t>
            </a:r>
            <a:r>
              <a:rPr sz="1500" i="1" spc="3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80" dirty="0">
                <a:solidFill>
                  <a:srgbClr val="404040"/>
                </a:solidFill>
                <a:latin typeface="Palatino Linotype"/>
                <a:cs typeface="Palatino Linotype"/>
              </a:rPr>
              <a:t>н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е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-50" dirty="0">
                <a:solidFill>
                  <a:srgbClr val="404040"/>
                </a:solidFill>
                <a:latin typeface="Palatino Linotype"/>
                <a:cs typeface="Palatino Linotype"/>
              </a:rPr>
              <a:t>б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х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-35" dirty="0">
                <a:solidFill>
                  <a:srgbClr val="404040"/>
                </a:solidFill>
                <a:latin typeface="Palatino Linotype"/>
                <a:cs typeface="Palatino Linotype"/>
              </a:rPr>
              <a:t>д</a:t>
            </a:r>
            <a:r>
              <a:rPr sz="1500" i="1" spc="-55" dirty="0">
                <a:solidFill>
                  <a:srgbClr val="404040"/>
                </a:solidFill>
                <a:latin typeface="Palatino Linotype"/>
                <a:cs typeface="Palatino Linotype"/>
              </a:rPr>
              <a:t>и</a:t>
            </a:r>
            <a:r>
              <a:rPr sz="1500" i="1" spc="-85" dirty="0">
                <a:solidFill>
                  <a:srgbClr val="404040"/>
                </a:solidFill>
                <a:latin typeface="Palatino Linotype"/>
                <a:cs typeface="Palatino Linotype"/>
              </a:rPr>
              <a:t>м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с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т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и	</a:t>
            </a:r>
            <a:r>
              <a:rPr sz="1500" i="1" spc="-65" dirty="0">
                <a:solidFill>
                  <a:srgbClr val="404040"/>
                </a:solidFill>
                <a:latin typeface="Palatino Linotype"/>
                <a:cs typeface="Palatino Linotype"/>
              </a:rPr>
              <a:t>мо</a:t>
            </a:r>
            <a:r>
              <a:rPr sz="1500" i="1" spc="-60" dirty="0">
                <a:solidFill>
                  <a:srgbClr val="404040"/>
                </a:solidFill>
                <a:latin typeface="Palatino Linotype"/>
                <a:cs typeface="Palatino Linotype"/>
              </a:rPr>
              <a:t>ж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е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т</a:t>
            </a:r>
            <a:r>
              <a:rPr sz="1500" i="1" spc="-4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50" dirty="0">
                <a:solidFill>
                  <a:srgbClr val="404040"/>
                </a:solidFill>
                <a:latin typeface="Palatino Linotype"/>
                <a:cs typeface="Palatino Linotype"/>
              </a:rPr>
              <a:t>быть</a:t>
            </a:r>
            <a:r>
              <a:rPr sz="1500" i="1" spc="-4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пр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о</a:t>
            </a:r>
            <a:r>
              <a:rPr sz="1500" i="1" spc="-40" dirty="0">
                <a:solidFill>
                  <a:srgbClr val="404040"/>
                </a:solidFill>
                <a:latin typeface="Palatino Linotype"/>
                <a:cs typeface="Palatino Linotype"/>
              </a:rPr>
              <a:t>д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л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е</a:t>
            </a:r>
            <a:r>
              <a:rPr sz="1500" i="1" spc="-85" dirty="0">
                <a:solidFill>
                  <a:srgbClr val="404040"/>
                </a:solidFill>
                <a:latin typeface="Palatino Linotype"/>
                <a:cs typeface="Palatino Linotype"/>
              </a:rPr>
              <a:t>н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а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)</a:t>
            </a:r>
            <a:endParaRPr sz="1500">
              <a:latin typeface="Palatino Linotype"/>
              <a:cs typeface="Palatino Linotype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  <a:tab pos="1381125" algn="l"/>
                <a:tab pos="1940560" algn="l"/>
                <a:tab pos="3205480" algn="l"/>
                <a:tab pos="4552950" algn="l"/>
                <a:tab pos="5889625" algn="l"/>
              </a:tabLst>
            </a:pP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создается	</a:t>
            </a:r>
            <a:r>
              <a:rPr sz="1500" i="1" spc="-10" dirty="0">
                <a:solidFill>
                  <a:srgbClr val="404040"/>
                </a:solidFill>
                <a:latin typeface="Palatino Linotype"/>
                <a:cs typeface="Palatino Linotype"/>
              </a:rPr>
              <a:t>для	</a:t>
            </a:r>
            <a:r>
              <a:rPr sz="1500" i="1" spc="-45" dirty="0">
                <a:solidFill>
                  <a:srgbClr val="404040"/>
                </a:solidFill>
                <a:latin typeface="Palatino Linotype"/>
                <a:cs typeface="Palatino Linotype"/>
              </a:rPr>
              <a:t>конкретной	</a:t>
            </a: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пары/группы	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наставников	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и</a:t>
            </a:r>
            <a:r>
              <a:rPr sz="1500" i="1" spc="-8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наставляемых</a:t>
            </a:r>
            <a:endParaRPr sz="1500">
              <a:latin typeface="Palatino Linotype"/>
              <a:cs typeface="Palatino Linotype"/>
            </a:endParaRPr>
          </a:p>
          <a:p>
            <a:pPr marL="297815" marR="2362835" indent="-285750">
              <a:lnSpc>
                <a:spcPct val="100400"/>
              </a:lnSpc>
              <a:spcBef>
                <a:spcPts val="280"/>
              </a:spcBef>
              <a:buFont typeface="Wingdings"/>
              <a:buChar char=""/>
              <a:tabLst>
                <a:tab pos="297815" algn="l"/>
                <a:tab pos="298450" algn="l"/>
                <a:tab pos="1791335" algn="l"/>
                <a:tab pos="3201035" algn="l"/>
                <a:tab pos="4514850" algn="l"/>
                <a:tab pos="5723890" algn="l"/>
              </a:tabLst>
            </a:pPr>
            <a:r>
              <a:rPr sz="1500" i="1" spc="-5" dirty="0">
                <a:solidFill>
                  <a:srgbClr val="404040"/>
                </a:solidFill>
                <a:latin typeface="Palatino Linotype"/>
                <a:cs typeface="Palatino Linotype"/>
              </a:rPr>
              <a:t>разрабатывается</a:t>
            </a:r>
            <a:r>
              <a:rPr sz="1500" i="1" spc="10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совместно</a:t>
            </a:r>
            <a:r>
              <a:rPr sz="1500" i="1" spc="135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35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наставником</a:t>
            </a:r>
            <a:r>
              <a:rPr sz="1500" i="1" spc="15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dirty="0">
                <a:solidFill>
                  <a:srgbClr val="404040"/>
                </a:solidFill>
                <a:latin typeface="Palatino Linotype"/>
                <a:cs typeface="Palatino Linotype"/>
              </a:rPr>
              <a:t>и</a:t>
            </a:r>
            <a:r>
              <a:rPr sz="1500" i="1" spc="9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наставляемым,</a:t>
            </a:r>
            <a:r>
              <a:rPr sz="1500" i="1" spc="16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или </a:t>
            </a:r>
            <a:r>
              <a:rPr sz="1500" i="1" spc="-36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15" dirty="0">
                <a:solidFill>
                  <a:srgbClr val="404040"/>
                </a:solidFill>
                <a:latin typeface="Palatino Linotype"/>
                <a:cs typeface="Palatino Linotype"/>
              </a:rPr>
              <a:t>разработанной	</a:t>
            </a:r>
            <a:r>
              <a:rPr sz="1500" i="1" spc="-45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наставником	</a:t>
            </a:r>
            <a:r>
              <a:rPr sz="1500" i="1" spc="-20" dirty="0">
                <a:solidFill>
                  <a:srgbClr val="404040"/>
                </a:solidFill>
                <a:latin typeface="Palatino Linotype"/>
                <a:cs typeface="Palatino Linotype"/>
              </a:rPr>
              <a:t>программой	(возможно,	</a:t>
            </a:r>
            <a:r>
              <a:rPr sz="1500" i="1" spc="85" dirty="0">
                <a:solidFill>
                  <a:srgbClr val="404040"/>
                </a:solidFill>
                <a:latin typeface="Palatino Linotype"/>
                <a:cs typeface="Palatino Linotype"/>
              </a:rPr>
              <a:t>в </a:t>
            </a:r>
            <a:r>
              <a:rPr sz="1500" i="1" spc="9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методического</a:t>
            </a:r>
            <a:r>
              <a:rPr sz="1500" i="1" spc="3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30" dirty="0">
                <a:solidFill>
                  <a:srgbClr val="404040"/>
                </a:solidFill>
                <a:latin typeface="Palatino Linotype"/>
                <a:cs typeface="Palatino Linotype"/>
              </a:rPr>
              <a:t>объединения/совета</a:t>
            </a:r>
            <a:r>
              <a:rPr sz="1500" i="1" spc="110" dirty="0">
                <a:solidFill>
                  <a:srgbClr val="404040"/>
                </a:solidFill>
                <a:latin typeface="Palatino Linotype"/>
                <a:cs typeface="Palatino Linotype"/>
              </a:rPr>
              <a:t> </a:t>
            </a:r>
            <a:r>
              <a:rPr sz="1500" i="1" spc="-25" dirty="0">
                <a:solidFill>
                  <a:srgbClr val="404040"/>
                </a:solidFill>
                <a:latin typeface="Palatino Linotype"/>
                <a:cs typeface="Palatino Linotype"/>
              </a:rPr>
              <a:t>наставников)</a:t>
            </a:r>
            <a:endParaRPr sz="1500">
              <a:latin typeface="Palatino Linotype"/>
              <a:cs typeface="Palatino Linotype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8" y="5956089"/>
            <a:ext cx="12158980" cy="902335"/>
            <a:chOff x="33528" y="5956089"/>
            <a:chExt cx="12158980" cy="902335"/>
          </a:xfrm>
        </p:grpSpPr>
        <p:sp>
          <p:nvSpPr>
            <p:cNvPr id="3" name="object 3"/>
            <p:cNvSpPr/>
            <p:nvPr/>
          </p:nvSpPr>
          <p:spPr>
            <a:xfrm>
              <a:off x="33528" y="6391649"/>
              <a:ext cx="12158980" cy="452120"/>
            </a:xfrm>
            <a:custGeom>
              <a:avLst/>
              <a:gdLst/>
              <a:ahLst/>
              <a:cxnLst/>
              <a:rect l="l" t="t" r="r" b="b"/>
              <a:pathLst>
                <a:path w="12158980" h="452120">
                  <a:moveTo>
                    <a:pt x="0" y="451967"/>
                  </a:moveTo>
                  <a:lnTo>
                    <a:pt x="12158472" y="451967"/>
                  </a:lnTo>
                  <a:lnTo>
                    <a:pt x="12158472" y="0"/>
                  </a:lnTo>
                  <a:lnTo>
                    <a:pt x="0" y="0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828" y="5956096"/>
              <a:ext cx="12044680" cy="464820"/>
            </a:xfrm>
            <a:custGeom>
              <a:avLst/>
              <a:gdLst/>
              <a:ahLst/>
              <a:cxnLst/>
              <a:rect l="l" t="t" r="r" b="b"/>
              <a:pathLst>
                <a:path w="12044680" h="464820">
                  <a:moveTo>
                    <a:pt x="5211445" y="12712"/>
                  </a:moveTo>
                  <a:lnTo>
                    <a:pt x="0" y="11468"/>
                  </a:lnTo>
                  <a:lnTo>
                    <a:pt x="0" y="464248"/>
                  </a:lnTo>
                  <a:lnTo>
                    <a:pt x="382892" y="464248"/>
                  </a:lnTo>
                  <a:lnTo>
                    <a:pt x="5211445" y="12712"/>
                  </a:lnTo>
                  <a:close/>
                </a:path>
                <a:path w="12044680" h="464820">
                  <a:moveTo>
                    <a:pt x="12044172" y="0"/>
                  </a:moveTo>
                  <a:lnTo>
                    <a:pt x="11522202" y="38709"/>
                  </a:lnTo>
                  <a:lnTo>
                    <a:pt x="922782" y="464248"/>
                  </a:lnTo>
                  <a:lnTo>
                    <a:pt x="12044172" y="464248"/>
                  </a:lnTo>
                  <a:lnTo>
                    <a:pt x="12044172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" y="6580631"/>
              <a:ext cx="6780276" cy="2773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73607" y="1192225"/>
            <a:ext cx="40576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7960" algn="l"/>
                <a:tab pos="2050414" algn="l"/>
              </a:tabLst>
            </a:pPr>
            <a:r>
              <a:rPr sz="2400" spc="-10" dirty="0">
                <a:latin typeface="Times New Roman"/>
                <a:cs typeface="Times New Roman"/>
              </a:rPr>
              <a:t>Мониторинг	</a:t>
            </a:r>
            <a:r>
              <a:rPr sz="2400" spc="-5" dirty="0">
                <a:latin typeface="Times New Roman"/>
                <a:cs typeface="Times New Roman"/>
              </a:rPr>
              <a:t>эффективности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9841" y="1192225"/>
            <a:ext cx="2081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нас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авнич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94019" y="1558544"/>
            <a:ext cx="336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0" algn="l"/>
              </a:tabLst>
            </a:pPr>
            <a:r>
              <a:rPr sz="2400" dirty="0">
                <a:solidFill>
                  <a:srgbClr val="B04634"/>
                </a:solidFill>
                <a:latin typeface="Times New Roman"/>
                <a:cs typeface="Times New Roman"/>
              </a:rPr>
              <a:t>р</a:t>
            </a:r>
            <a:r>
              <a:rPr sz="2400" spc="20" dirty="0">
                <a:solidFill>
                  <a:srgbClr val="B04634"/>
                </a:solidFill>
                <a:latin typeface="Times New Roman"/>
                <a:cs typeface="Times New Roman"/>
              </a:rPr>
              <a:t>е</a:t>
            </a:r>
            <a:r>
              <a:rPr sz="2400" spc="-60" dirty="0">
                <a:solidFill>
                  <a:srgbClr val="B04634"/>
                </a:solidFill>
                <a:latin typeface="Times New Roman"/>
                <a:cs typeface="Times New Roman"/>
              </a:rPr>
              <a:t>з</a:t>
            </a:r>
            <a:r>
              <a:rPr sz="2400" spc="-85" dirty="0">
                <a:solidFill>
                  <a:srgbClr val="B04634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л</a:t>
            </a:r>
            <a:r>
              <a:rPr sz="2400" spc="-100" dirty="0">
                <a:solidFill>
                  <a:srgbClr val="B04634"/>
                </a:solidFill>
                <a:latin typeface="Times New Roman"/>
                <a:cs typeface="Times New Roman"/>
              </a:rPr>
              <a:t>ь</a:t>
            </a:r>
            <a:r>
              <a:rPr sz="2400" spc="15" dirty="0">
                <a:solidFill>
                  <a:srgbClr val="B04634"/>
                </a:solidFill>
                <a:latin typeface="Times New Roman"/>
                <a:cs typeface="Times New Roman"/>
              </a:rPr>
              <a:t>т</a:t>
            </a:r>
            <a:r>
              <a:rPr sz="2400" spc="-50" dirty="0">
                <a:solidFill>
                  <a:srgbClr val="B04634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B04634"/>
                </a:solidFill>
                <a:latin typeface="Times New Roman"/>
                <a:cs typeface="Times New Roman"/>
              </a:rPr>
              <a:t>ти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вн</a:t>
            </a:r>
            <a:r>
              <a:rPr sz="2400" spc="50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B04634"/>
                </a:solidFill>
                <a:latin typeface="Times New Roman"/>
                <a:cs typeface="Times New Roman"/>
              </a:rPr>
              <a:t>сти	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при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9270" y="1192225"/>
            <a:ext cx="38334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979295" algn="l"/>
                <a:tab pos="2355850" algn="l"/>
              </a:tabLst>
            </a:pPr>
            <a:r>
              <a:rPr sz="2400" dirty="0">
                <a:latin typeface="Times New Roman"/>
                <a:cs typeface="Times New Roman"/>
              </a:rPr>
              <a:t>деятельн</a:t>
            </a:r>
            <a:r>
              <a:rPr sz="2400" spc="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сти	в	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20" dirty="0">
                <a:latin typeface="Times New Roman"/>
                <a:cs typeface="Times New Roman"/>
              </a:rPr>
              <a:t>т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ш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B04634"/>
                </a:solidFill>
                <a:latin typeface="Times New Roman"/>
                <a:cs typeface="Times New Roman"/>
              </a:rPr>
              <a:t>завершении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8867" y="1558544"/>
            <a:ext cx="43497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292475" algn="l"/>
              </a:tabLst>
            </a:pPr>
            <a:r>
              <a:rPr sz="2400" spc="-20" dirty="0">
                <a:latin typeface="Times New Roman"/>
                <a:cs typeface="Times New Roman"/>
              </a:rPr>
              <a:t>педагогов/студентов,	</a:t>
            </a:r>
            <a:r>
              <a:rPr sz="2400" spc="-10" dirty="0">
                <a:solidFill>
                  <a:srgbClr val="B04634"/>
                </a:solidFill>
                <a:latin typeface="Times New Roman"/>
                <a:cs typeface="Times New Roman"/>
              </a:rPr>
              <a:t>оценка </a:t>
            </a:r>
            <a:r>
              <a:rPr sz="2400" spc="-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программ/планов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наставничества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3607" y="2392171"/>
            <a:ext cx="1039368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7960" algn="l"/>
                <a:tab pos="2958465" algn="l"/>
                <a:tab pos="4831715" algn="l"/>
                <a:tab pos="6414135" algn="l"/>
                <a:tab pos="8986520" algn="l"/>
              </a:tabLst>
            </a:pPr>
            <a:r>
              <a:rPr sz="2400" spc="-5" dirty="0">
                <a:latin typeface="Times New Roman"/>
                <a:cs typeface="Times New Roman"/>
              </a:rPr>
              <a:t>Ин</a:t>
            </a:r>
            <a:r>
              <a:rPr sz="2400" dirty="0">
                <a:latin typeface="Times New Roman"/>
                <a:cs typeface="Times New Roman"/>
              </a:rPr>
              <a:t>фо</a:t>
            </a:r>
            <a:r>
              <a:rPr sz="2400" spc="-3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мацио</a:t>
            </a:r>
            <a:r>
              <a:rPr sz="2400" spc="5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dirty="0">
                <a:latin typeface="Times New Roman"/>
                <a:cs typeface="Times New Roman"/>
              </a:rPr>
              <a:t>я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ддерж</a:t>
            </a:r>
            <a:r>
              <a:rPr sz="2400" spc="-3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	си</a:t>
            </a:r>
            <a:r>
              <a:rPr sz="2400" spc="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те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ы	</a:t>
            </a:r>
            <a:r>
              <a:rPr sz="2400" spc="-5" dirty="0">
                <a:latin typeface="Times New Roman"/>
                <a:cs typeface="Times New Roman"/>
              </a:rPr>
              <a:t>нас</a:t>
            </a:r>
            <a:r>
              <a:rPr sz="2400" spc="2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авнич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а,	</a:t>
            </a:r>
            <a:r>
              <a:rPr sz="2400" spc="4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15" dirty="0">
                <a:latin typeface="Times New Roman"/>
                <a:cs typeface="Times New Roman"/>
              </a:rPr>
              <a:t>щ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ие  </a:t>
            </a:r>
            <a:r>
              <a:rPr sz="2400" spc="-10" dirty="0">
                <a:latin typeface="Times New Roman"/>
                <a:cs typeface="Times New Roman"/>
              </a:rPr>
              <a:t>мероприятий </a:t>
            </a:r>
            <a:r>
              <a:rPr sz="2400" spc="-5" dirty="0">
                <a:latin typeface="Times New Roman"/>
                <a:cs typeface="Times New Roman"/>
              </a:rPr>
              <a:t>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сайте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социальных</a:t>
            </a:r>
            <a:r>
              <a:rPr sz="2400" spc="-15" dirty="0">
                <a:latin typeface="Times New Roman"/>
                <a:cs typeface="Times New Roman"/>
              </a:rPr>
              <a:t> сетях</a:t>
            </a:r>
            <a:endParaRPr sz="24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7960" algn="l"/>
                <a:tab pos="3277235" algn="l"/>
                <a:tab pos="5340985" algn="l"/>
                <a:tab pos="6968490" algn="l"/>
                <a:tab pos="8285480" algn="l"/>
                <a:tab pos="9396730" algn="l"/>
              </a:tabLst>
            </a:pPr>
            <a:r>
              <a:rPr sz="2400" spc="-10" dirty="0">
                <a:latin typeface="Times New Roman"/>
                <a:cs typeface="Times New Roman"/>
              </a:rPr>
              <a:t>Научно-практические	</a:t>
            </a:r>
            <a:r>
              <a:rPr sz="2400" spc="-15" dirty="0">
                <a:latin typeface="Times New Roman"/>
                <a:cs typeface="Times New Roman"/>
              </a:rPr>
              <a:t>конференции,	</a:t>
            </a:r>
            <a:r>
              <a:rPr sz="2400" dirty="0">
                <a:latin typeface="Times New Roman"/>
                <a:cs typeface="Times New Roman"/>
              </a:rPr>
              <a:t>семинары,	</a:t>
            </a:r>
            <a:r>
              <a:rPr sz="2400" spc="-25" dirty="0">
                <a:latin typeface="Times New Roman"/>
                <a:cs typeface="Times New Roman"/>
              </a:rPr>
              <a:t>круглые	</a:t>
            </a:r>
            <a:r>
              <a:rPr sz="2400" spc="-15" dirty="0">
                <a:latin typeface="Times New Roman"/>
                <a:cs typeface="Times New Roman"/>
              </a:rPr>
              <a:t>столы,	мастер-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8867" y="3642105"/>
            <a:ext cx="10212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8895" algn="l"/>
                <a:tab pos="2900680" algn="l"/>
                <a:tab pos="5941695" algn="l"/>
                <a:tab pos="7259955" algn="l"/>
                <a:tab pos="7741920" algn="l"/>
                <a:tab pos="8447405" algn="l"/>
              </a:tabLst>
            </a:pPr>
            <a:r>
              <a:rPr sz="2400" spc="-5" dirty="0">
                <a:latin typeface="Times New Roman"/>
                <a:cs typeface="Times New Roman"/>
              </a:rPr>
              <a:t>классы,	открытые	учебные/внеучебные	</a:t>
            </a:r>
            <a:r>
              <a:rPr sz="2400" dirty="0">
                <a:latin typeface="Times New Roman"/>
                <a:cs typeface="Times New Roman"/>
              </a:rPr>
              <a:t>занятия	и	др.	</a:t>
            </a:r>
            <a:r>
              <a:rPr sz="2400" spc="-15" dirty="0">
                <a:latin typeface="Times New Roman"/>
                <a:cs typeface="Times New Roman"/>
              </a:rPr>
              <a:t>мероприятия,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3607" y="3855922"/>
            <a:ext cx="10389235" cy="106172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295"/>
              </a:spcBef>
            </a:pPr>
            <a:r>
              <a:rPr sz="2400" spc="-30" dirty="0">
                <a:latin typeface="Times New Roman"/>
                <a:cs typeface="Times New Roman"/>
              </a:rPr>
              <a:t>организованные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педагогом-наставником</a:t>
            </a:r>
            <a:endParaRPr sz="24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87960" algn="l"/>
                <a:tab pos="2024380" algn="l"/>
                <a:tab pos="3784600" algn="l"/>
                <a:tab pos="5808980" algn="l"/>
                <a:tab pos="7118350" algn="l"/>
                <a:tab pos="9364980" algn="l"/>
                <a:tab pos="9997440" algn="l"/>
              </a:tabLst>
            </a:pP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сы,	</a:t>
            </a:r>
            <a:r>
              <a:rPr sz="2400" spc="-5" dirty="0">
                <a:latin typeface="Times New Roman"/>
                <a:cs typeface="Times New Roman"/>
              </a:rPr>
              <a:t>выс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к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лимп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ады,	сл</a:t>
            </a:r>
            <a:r>
              <a:rPr sz="2400" spc="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5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,	соревн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ания	и	</a:t>
            </a:r>
            <a:r>
              <a:rPr sz="2400" spc="-25" dirty="0">
                <a:latin typeface="Times New Roman"/>
                <a:cs typeface="Times New Roman"/>
              </a:rPr>
              <a:t>д</a:t>
            </a:r>
            <a:r>
              <a:rPr sz="2400" spc="-3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48867" y="4892167"/>
            <a:ext cx="10212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938655" algn="l"/>
                <a:tab pos="4205605" algn="l"/>
                <a:tab pos="4531360" algn="l"/>
                <a:tab pos="6392545" algn="l"/>
                <a:tab pos="8112125" algn="l"/>
                <a:tab pos="9738360" algn="l"/>
              </a:tabLst>
            </a:pP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1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роп</a:t>
            </a:r>
            <a:r>
              <a:rPr sz="2400" spc="5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ият</a:t>
            </a:r>
            <a:r>
              <a:rPr sz="2400" spc="10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я,	органи</a:t>
            </a:r>
            <a:r>
              <a:rPr sz="2400" spc="-10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ан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ые	и	</a:t>
            </a:r>
            <a:r>
              <a:rPr sz="2400" spc="-5" dirty="0">
                <a:latin typeface="Times New Roman"/>
                <a:cs typeface="Times New Roman"/>
              </a:rPr>
              <a:t>про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ден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ые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да</a:t>
            </a:r>
            <a:r>
              <a:rPr sz="2400" spc="-5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огам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/	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65" dirty="0">
                <a:latin typeface="Times New Roman"/>
                <a:cs typeface="Times New Roman"/>
              </a:rPr>
              <a:t>т</a:t>
            </a:r>
            <a:r>
              <a:rPr sz="2400" spc="-145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д</a:t>
            </a:r>
            <a:r>
              <a:rPr sz="2400" spc="-2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нта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8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  </a:t>
            </a:r>
            <a:r>
              <a:rPr sz="2400" spc="-50" dirty="0">
                <a:latin typeface="Times New Roman"/>
                <a:cs typeface="Times New Roman"/>
              </a:rPr>
              <a:t>руководством</a:t>
            </a:r>
            <a:r>
              <a:rPr sz="2400" spc="-25" dirty="0">
                <a:latin typeface="Times New Roman"/>
                <a:cs typeface="Times New Roman"/>
              </a:rPr>
              <a:t> педагога-наставника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25889"/>
            <a:ext cx="12192000" cy="932180"/>
            <a:chOff x="0" y="5925889"/>
            <a:chExt cx="12192000" cy="932180"/>
          </a:xfrm>
        </p:grpSpPr>
        <p:sp>
          <p:nvSpPr>
            <p:cNvPr id="3" name="object 3"/>
            <p:cNvSpPr/>
            <p:nvPr/>
          </p:nvSpPr>
          <p:spPr>
            <a:xfrm>
              <a:off x="16764" y="6362693"/>
              <a:ext cx="12175490" cy="452120"/>
            </a:xfrm>
            <a:custGeom>
              <a:avLst/>
              <a:gdLst/>
              <a:ahLst/>
              <a:cxnLst/>
              <a:rect l="l" t="t" r="r" b="b"/>
              <a:pathLst>
                <a:path w="12175490" h="452120">
                  <a:moveTo>
                    <a:pt x="0" y="451967"/>
                  </a:moveTo>
                  <a:lnTo>
                    <a:pt x="12175236" y="451967"/>
                  </a:lnTo>
                  <a:lnTo>
                    <a:pt x="12175236" y="0"/>
                  </a:lnTo>
                  <a:lnTo>
                    <a:pt x="0" y="0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064" y="5925896"/>
              <a:ext cx="12061190" cy="466090"/>
            </a:xfrm>
            <a:custGeom>
              <a:avLst/>
              <a:gdLst/>
              <a:ahLst/>
              <a:cxnLst/>
              <a:rect l="l" t="t" r="r" b="b"/>
              <a:pathLst>
                <a:path w="12061190" h="466089">
                  <a:moveTo>
                    <a:pt x="5211445" y="13957"/>
                  </a:moveTo>
                  <a:lnTo>
                    <a:pt x="0" y="12712"/>
                  </a:lnTo>
                  <a:lnTo>
                    <a:pt x="0" y="465493"/>
                  </a:lnTo>
                  <a:lnTo>
                    <a:pt x="382892" y="465493"/>
                  </a:lnTo>
                  <a:lnTo>
                    <a:pt x="5211445" y="13957"/>
                  </a:lnTo>
                  <a:close/>
                </a:path>
                <a:path w="12061190" h="466089">
                  <a:moveTo>
                    <a:pt x="12060936" y="0"/>
                  </a:moveTo>
                  <a:lnTo>
                    <a:pt x="11522202" y="39954"/>
                  </a:lnTo>
                  <a:lnTo>
                    <a:pt x="922782" y="465493"/>
                  </a:lnTo>
                  <a:lnTo>
                    <a:pt x="12060936" y="465493"/>
                  </a:lnTo>
                  <a:lnTo>
                    <a:pt x="12060936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455664"/>
              <a:ext cx="6778751" cy="40233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90599" y="895603"/>
            <a:ext cx="10173335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6315"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 startAt="2"/>
              <a:tabLst>
                <a:tab pos="310515" algn="l"/>
              </a:tabLst>
            </a:pPr>
            <a:r>
              <a:rPr sz="2400" b="1" i="1" spc="-30" dirty="0">
                <a:latin typeface="Times New Roman"/>
                <a:cs typeface="Times New Roman"/>
              </a:rPr>
              <a:t>Содействие</a:t>
            </a:r>
            <a:r>
              <a:rPr sz="2400" b="1" i="1" spc="-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в</a:t>
            </a:r>
            <a:r>
              <a:rPr sz="2400" b="1" i="1" spc="40" dirty="0">
                <a:latin typeface="Times New Roman"/>
                <a:cs typeface="Times New Roman"/>
              </a:rPr>
              <a:t> </a:t>
            </a:r>
            <a:r>
              <a:rPr sz="2400" b="1" i="1" spc="-40" dirty="0">
                <a:latin typeface="Times New Roman"/>
                <a:cs typeface="Times New Roman"/>
              </a:rPr>
              <a:t>подготовке</a:t>
            </a:r>
            <a:r>
              <a:rPr sz="2400" b="1" i="1" dirty="0">
                <a:latin typeface="Times New Roman"/>
                <a:cs typeface="Times New Roman"/>
              </a:rPr>
              <a:t> </a:t>
            </a:r>
            <a:r>
              <a:rPr sz="2400" b="1" i="1" spc="-35" dirty="0">
                <a:latin typeface="Times New Roman"/>
                <a:cs typeface="Times New Roman"/>
              </a:rPr>
              <a:t>педагогических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spc="-40" dirty="0">
                <a:latin typeface="Times New Roman"/>
                <a:cs typeface="Times New Roman"/>
              </a:rPr>
              <a:t>работников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к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участию</a:t>
            </a:r>
            <a:r>
              <a:rPr sz="2400" b="1" i="1" spc="-4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в </a:t>
            </a:r>
            <a:r>
              <a:rPr sz="2400" b="1" i="1" spc="-585" dirty="0">
                <a:latin typeface="Times New Roman"/>
                <a:cs typeface="Times New Roman"/>
              </a:rPr>
              <a:t> </a:t>
            </a:r>
            <a:r>
              <a:rPr sz="2400" b="1" i="1" spc="-45" dirty="0">
                <a:latin typeface="Times New Roman"/>
                <a:cs typeface="Times New Roman"/>
              </a:rPr>
              <a:t>конкурсах</a:t>
            </a:r>
            <a:r>
              <a:rPr sz="2400" b="1" i="1" spc="35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профессионального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40" dirty="0">
                <a:latin typeface="Times New Roman"/>
                <a:cs typeface="Times New Roman"/>
              </a:rPr>
              <a:t>(педагогического)</a:t>
            </a:r>
            <a:r>
              <a:rPr sz="2400" b="1" i="1" spc="80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мастерства</a:t>
            </a:r>
            <a:endParaRPr sz="2400">
              <a:latin typeface="Times New Roman"/>
              <a:cs typeface="Times New Roman"/>
            </a:endParaRPr>
          </a:p>
          <a:p>
            <a:pPr marL="1451610" lvl="1" indent="-186055">
              <a:lnSpc>
                <a:spcPct val="100000"/>
              </a:lnSpc>
              <a:spcBef>
                <a:spcPts val="1800"/>
              </a:spcBef>
              <a:buFont typeface="Wingdings"/>
              <a:buChar char=""/>
              <a:tabLst>
                <a:tab pos="1451610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Содействие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подготовке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педагогических</a:t>
            </a:r>
            <a:r>
              <a:rPr sz="2400" spc="28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работников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участию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145097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профессиональных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конкурсах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8561" y="2739897"/>
            <a:ext cx="64033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  <a:tabLst>
                <a:tab pos="1915795" algn="l"/>
                <a:tab pos="3472179" algn="l"/>
                <a:tab pos="3903345" algn="l"/>
                <a:tab pos="4843780" algn="l"/>
              </a:tabLst>
            </a:pP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ча</a:t>
            </a:r>
            <a:r>
              <a:rPr sz="2400" spc="-1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тия	</a:t>
            </a:r>
            <a:r>
              <a:rPr sz="2400" spc="5" dirty="0">
                <a:latin typeface="Times New Roman"/>
                <a:cs typeface="Times New Roman"/>
              </a:rPr>
              <a:t>п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да</a:t>
            </a:r>
            <a:r>
              <a:rPr sz="2400" spc="-55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огич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к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х	</a:t>
            </a:r>
            <a:r>
              <a:rPr sz="2400" spc="-15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б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20" dirty="0">
                <a:latin typeface="Times New Roman"/>
                <a:cs typeface="Times New Roman"/>
              </a:rPr>
              <a:t>н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spc="-13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ов,  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5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да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spc="-15" dirty="0">
                <a:latin typeface="Times New Roman"/>
                <a:cs typeface="Times New Roman"/>
              </a:rPr>
              <a:t>о</a:t>
            </a:r>
            <a:r>
              <a:rPr sz="2400" spc="-75" dirty="0">
                <a:latin typeface="Times New Roman"/>
                <a:cs typeface="Times New Roman"/>
              </a:rPr>
              <a:t>г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м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5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spc="-135" dirty="0">
                <a:latin typeface="Times New Roman"/>
                <a:cs typeface="Times New Roman"/>
              </a:rPr>
              <a:t>к</a:t>
            </a:r>
            <a:r>
              <a:rPr sz="2400" spc="-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м,	в	</a:t>
            </a:r>
            <a:r>
              <a:rPr sz="2400" spc="-15" dirty="0">
                <a:latin typeface="Times New Roman"/>
                <a:cs typeface="Times New Roman"/>
              </a:rPr>
              <a:t>про</a:t>
            </a:r>
            <a:r>
              <a:rPr sz="2400" dirty="0">
                <a:latin typeface="Times New Roman"/>
                <a:cs typeface="Times New Roman"/>
              </a:rPr>
              <a:t>ф</a:t>
            </a:r>
            <a:r>
              <a:rPr sz="2400" spc="4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сс</a:t>
            </a:r>
            <a:r>
              <a:rPr sz="2400" spc="-25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он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ь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spc="-2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3580" y="2739897"/>
            <a:ext cx="23190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indent="-18605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8755" algn="l"/>
              </a:tabLst>
            </a:pPr>
            <a:r>
              <a:rPr sz="2400" spc="-35" dirty="0">
                <a:latin typeface="Times New Roman"/>
                <a:cs typeface="Times New Roman"/>
              </a:rPr>
              <a:t>Результаты</a:t>
            </a:r>
            <a:endParaRPr sz="2400">
              <a:latin typeface="Times New Roman"/>
              <a:cs typeface="Times New Roman"/>
            </a:endParaRPr>
          </a:p>
          <a:p>
            <a:pPr marL="198120" marR="508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п</a:t>
            </a:r>
            <a:r>
              <a:rPr sz="2400" spc="-8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70" dirty="0">
                <a:latin typeface="Times New Roman"/>
                <a:cs typeface="Times New Roman"/>
              </a:rPr>
              <a:t>г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5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ых  </a:t>
            </a:r>
            <a:r>
              <a:rPr sz="2400" spc="-25" dirty="0">
                <a:latin typeface="Times New Roman"/>
                <a:cs typeface="Times New Roman"/>
              </a:rPr>
              <a:t>конкурсах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3580" y="3989958"/>
            <a:ext cx="8919210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98755" algn="l"/>
                <a:tab pos="3984625" algn="l"/>
                <a:tab pos="5575300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Наличие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педагогов/студентов,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принявших</a:t>
            </a:r>
            <a:r>
              <a:rPr sz="2400" dirty="0">
                <a:latin typeface="Times New Roman"/>
                <a:cs typeface="Times New Roman"/>
              </a:rPr>
              <a:t> участие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5" dirty="0">
                <a:latin typeface="Times New Roman"/>
                <a:cs typeface="Times New Roman"/>
              </a:rPr>
              <a:t>научно-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практических         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конференциях	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др.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мероприятиях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(подготовленных	</a:t>
            </a:r>
            <a:r>
              <a:rPr sz="2400" spc="-35" dirty="0">
                <a:latin typeface="Times New Roman"/>
                <a:cs typeface="Times New Roman"/>
              </a:rPr>
              <a:t>педагогом-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наставником)</a:t>
            </a:r>
            <a:endParaRPr sz="2400">
              <a:latin typeface="Times New Roman"/>
              <a:cs typeface="Times New Roman"/>
            </a:endParaRPr>
          </a:p>
          <a:p>
            <a:pPr marL="198120" indent="-186055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198755" algn="l"/>
              </a:tabLst>
            </a:pPr>
            <a:r>
              <a:rPr sz="2400" spc="-15" dirty="0">
                <a:latin typeface="Times New Roman"/>
                <a:cs typeface="Times New Roman"/>
              </a:rPr>
              <a:t>Участие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краевом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проекте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«Учитель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будущего»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055" y="2997707"/>
            <a:ext cx="1353312" cy="15941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6916"/>
              <a:ext cx="6778751" cy="29108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15034" y="999820"/>
            <a:ext cx="92837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b="1" i="1" spc="-35" dirty="0">
                <a:latin typeface="Times New Roman"/>
                <a:cs typeface="Times New Roman"/>
              </a:rPr>
              <a:t>Распространение</a:t>
            </a:r>
            <a:r>
              <a:rPr sz="2400" b="1" i="1" spc="-70" dirty="0">
                <a:latin typeface="Times New Roman"/>
                <a:cs typeface="Times New Roman"/>
              </a:rPr>
              <a:t> </a:t>
            </a:r>
            <a:r>
              <a:rPr sz="2400" b="1" i="1" spc="-30" dirty="0">
                <a:latin typeface="Times New Roman"/>
                <a:cs typeface="Times New Roman"/>
              </a:rPr>
              <a:t>авторских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spc="-45" dirty="0">
                <a:latin typeface="Times New Roman"/>
                <a:cs typeface="Times New Roman"/>
              </a:rPr>
              <a:t>подходов</a:t>
            </a:r>
            <a:r>
              <a:rPr sz="2400" b="1" i="1" spc="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и</a:t>
            </a:r>
            <a:r>
              <a:rPr sz="2400" b="1" i="1" spc="30" dirty="0">
                <a:latin typeface="Times New Roman"/>
                <a:cs typeface="Times New Roman"/>
              </a:rPr>
              <a:t> </a:t>
            </a:r>
            <a:r>
              <a:rPr sz="2400" b="1" i="1" spc="-40" dirty="0">
                <a:latin typeface="Times New Roman"/>
                <a:cs typeface="Times New Roman"/>
              </a:rPr>
              <a:t>методических</a:t>
            </a:r>
            <a:r>
              <a:rPr sz="2400" b="1" i="1" spc="25" dirty="0">
                <a:latin typeface="Times New Roman"/>
                <a:cs typeface="Times New Roman"/>
              </a:rPr>
              <a:t> </a:t>
            </a:r>
            <a:r>
              <a:rPr sz="2400" b="1" i="1" spc="-20" dirty="0">
                <a:latin typeface="Times New Roman"/>
                <a:cs typeface="Times New Roman"/>
              </a:rPr>
              <a:t>разработок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400" b="1" i="1" spc="-20" dirty="0">
                <a:solidFill>
                  <a:srgbClr val="B04634"/>
                </a:solidFill>
                <a:latin typeface="Times New Roman"/>
                <a:cs typeface="Times New Roman"/>
              </a:rPr>
              <a:t> области</a:t>
            </a:r>
            <a:r>
              <a:rPr sz="2400" b="1" i="1" spc="-7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b="1" i="1" spc="-35" dirty="0">
                <a:solidFill>
                  <a:srgbClr val="B04634"/>
                </a:solidFill>
                <a:latin typeface="Times New Roman"/>
                <a:cs typeface="Times New Roman"/>
              </a:rPr>
              <a:t>наставнической</a:t>
            </a:r>
            <a:r>
              <a:rPr sz="2400" b="1" i="1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400" b="1" i="1" spc="-20" dirty="0">
                <a:solidFill>
                  <a:srgbClr val="B04634"/>
                </a:solidFill>
                <a:latin typeface="Times New Roman"/>
                <a:cs typeface="Times New Roman"/>
              </a:rPr>
              <a:t>деятельности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0491" y="1960626"/>
            <a:ext cx="5502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0055">
              <a:lnSpc>
                <a:spcPct val="100000"/>
              </a:lnSpc>
              <a:spcBef>
                <a:spcPts val="100"/>
              </a:spcBef>
              <a:tabLst>
                <a:tab pos="1629410" algn="l"/>
                <a:tab pos="1737995" algn="l"/>
                <a:tab pos="4145915" algn="l"/>
              </a:tabLst>
            </a:pP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	м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spc="280" dirty="0">
                <a:latin typeface="Times New Roman"/>
                <a:cs typeface="Times New Roman"/>
              </a:rPr>
              <a:t>т</a:t>
            </a:r>
            <a:r>
              <a:rPr sz="2400" spc="24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	с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х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5" dirty="0">
                <a:latin typeface="Times New Roman"/>
                <a:cs typeface="Times New Roman"/>
              </a:rPr>
              <a:t>семинарах,		</a:t>
            </a:r>
            <a:r>
              <a:rPr sz="2400" spc="-15" dirty="0">
                <a:latin typeface="Times New Roman"/>
                <a:cs typeface="Times New Roman"/>
              </a:rPr>
              <a:t>научно-практических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22306" y="1960626"/>
            <a:ext cx="1935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50" dirty="0">
                <a:latin typeface="Times New Roman"/>
                <a:cs typeface="Times New Roman"/>
              </a:rPr>
              <a:t>т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д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45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15" dirty="0">
                <a:latin typeface="Times New Roman"/>
                <a:cs typeface="Times New Roman"/>
              </a:rPr>
              <a:t>ки</a:t>
            </a:r>
            <a:r>
              <a:rPr sz="2400" dirty="0">
                <a:latin typeface="Times New Roman"/>
                <a:cs typeface="Times New Roman"/>
              </a:rPr>
              <a:t>х  </a:t>
            </a:r>
            <a:r>
              <a:rPr sz="2400" spc="-135" dirty="0">
                <a:latin typeface="Times New Roman"/>
                <a:cs typeface="Times New Roman"/>
              </a:rPr>
              <a:t>к</a:t>
            </a:r>
            <a:r>
              <a:rPr sz="2400" spc="-15" dirty="0">
                <a:latin typeface="Times New Roman"/>
                <a:cs typeface="Times New Roman"/>
              </a:rPr>
              <a:t>он</a:t>
            </a:r>
            <a:r>
              <a:rPr sz="2400" dirty="0">
                <a:latin typeface="Times New Roman"/>
                <a:cs typeface="Times New Roman"/>
              </a:rPr>
              <a:t>ф</a:t>
            </a:r>
            <a:r>
              <a:rPr sz="2400" spc="-20" dirty="0">
                <a:latin typeface="Times New Roman"/>
                <a:cs typeface="Times New Roman"/>
              </a:rPr>
              <a:t>е</a:t>
            </a:r>
            <a:r>
              <a:rPr sz="2400" spc="-15" dirty="0">
                <a:latin typeface="Times New Roman"/>
                <a:cs typeface="Times New Roman"/>
              </a:rPr>
              <a:t>р</a:t>
            </a:r>
            <a:r>
              <a:rPr sz="2400" spc="-10" dirty="0">
                <a:latin typeface="Times New Roman"/>
                <a:cs typeface="Times New Roman"/>
              </a:rPr>
              <a:t>е</a:t>
            </a:r>
            <a:r>
              <a:rPr sz="2400" spc="-15" dirty="0">
                <a:latin typeface="Times New Roman"/>
                <a:cs typeface="Times New Roman"/>
              </a:rPr>
              <a:t>нциях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3445" y="1960626"/>
            <a:ext cx="24085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Выступления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объединениях, </a:t>
            </a:r>
            <a:r>
              <a:rPr sz="2400" spc="-5" dirty="0">
                <a:latin typeface="Times New Roman"/>
                <a:cs typeface="Times New Roman"/>
              </a:rPr>
              <a:t> п</a:t>
            </a:r>
            <a:r>
              <a:rPr sz="2400" spc="-4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да</a:t>
            </a:r>
            <a:r>
              <a:rPr sz="2400" spc="-6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огич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ских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9967" y="2691841"/>
            <a:ext cx="7190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чтениях.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(опыт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применения</a:t>
            </a:r>
            <a:r>
              <a:rPr sz="2400" spc="3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методических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разработок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6345" y="3058159"/>
            <a:ext cx="3415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области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наставничества)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3445" y="3652520"/>
            <a:ext cx="4753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9431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Научные,	научно-методические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2590" y="3652520"/>
            <a:ext cx="500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845" algn="l"/>
              </a:tabLst>
            </a:pPr>
            <a:r>
              <a:rPr sz="2400" dirty="0">
                <a:latin typeface="Times New Roman"/>
                <a:cs typeface="Times New Roman"/>
              </a:rPr>
              <a:t>и	</a:t>
            </a:r>
            <a:r>
              <a:rPr sz="2400" spc="-15" dirty="0">
                <a:latin typeface="Times New Roman"/>
                <a:cs typeface="Times New Roman"/>
              </a:rPr>
              <a:t>учебно-методические</a:t>
            </a:r>
            <a:r>
              <a:rPr sz="2400" spc="3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публикации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06345" y="4018279"/>
            <a:ext cx="7183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  <a:tab pos="3218815" algn="l"/>
                <a:tab pos="5741670" algn="l"/>
              </a:tabLst>
            </a:pP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spc="-20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ыт	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spc="-5" dirty="0">
                <a:latin typeface="Times New Roman"/>
                <a:cs typeface="Times New Roman"/>
              </a:rPr>
              <a:t>нени</a:t>
            </a:r>
            <a:r>
              <a:rPr sz="2400" dirty="0">
                <a:latin typeface="Times New Roman"/>
                <a:cs typeface="Times New Roman"/>
              </a:rPr>
              <a:t>я	м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ди</a:t>
            </a:r>
            <a:r>
              <a:rPr sz="2400" spc="15" dirty="0">
                <a:latin typeface="Times New Roman"/>
                <a:cs typeface="Times New Roman"/>
              </a:rPr>
              <a:t>ч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ских	разраб</a:t>
            </a:r>
            <a:r>
              <a:rPr sz="2400" spc="-30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ок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71075" y="4018279"/>
            <a:ext cx="188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</a:tabLst>
            </a:pP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20" dirty="0">
                <a:latin typeface="Times New Roman"/>
                <a:cs typeface="Times New Roman"/>
              </a:rPr>
              <a:t>области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95231" y="4978653"/>
            <a:ext cx="2164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8830" algn="l"/>
                <a:tab pos="1160145" algn="l"/>
                <a:tab pos="1986280" algn="l"/>
              </a:tabLst>
            </a:pPr>
            <a:r>
              <a:rPr sz="2400" spc="-15" dirty="0">
                <a:solidFill>
                  <a:srgbClr val="304066"/>
                </a:solidFill>
                <a:latin typeface="Times New Roman"/>
                <a:cs typeface="Times New Roman"/>
              </a:rPr>
              <a:t>кр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е	в	2</a:t>
            </a:r>
            <a:r>
              <a:rPr sz="2400" spc="-15" dirty="0">
                <a:solidFill>
                  <a:srgbClr val="304066"/>
                </a:solidFill>
                <a:latin typeface="Times New Roman"/>
                <a:cs typeface="Times New Roman"/>
              </a:rPr>
              <a:t>02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0	</a:t>
            </a:r>
            <a:r>
              <a:rPr sz="2400" spc="-290" dirty="0">
                <a:solidFill>
                  <a:srgbClr val="304066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63445" y="4384294"/>
            <a:ext cx="7769859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наставничества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образовательной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организации)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800"/>
              </a:spcBef>
              <a:tabLst>
                <a:tab pos="1678305" algn="l"/>
                <a:tab pos="3896995" algn="l"/>
                <a:tab pos="5674360" algn="l"/>
                <a:tab pos="6036945" algn="l"/>
              </a:tabLst>
            </a:pPr>
            <a:r>
              <a:rPr sz="2400" spc="-15" dirty="0">
                <a:solidFill>
                  <a:srgbClr val="304066"/>
                </a:solidFill>
                <a:latin typeface="Times New Roman"/>
                <a:cs typeface="Times New Roman"/>
              </a:rPr>
              <a:t>Программа	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наставничества	</a:t>
            </a:r>
            <a:r>
              <a:rPr sz="2400" spc="-15" dirty="0">
                <a:solidFill>
                  <a:srgbClr val="304066"/>
                </a:solidFill>
                <a:latin typeface="Times New Roman"/>
                <a:cs typeface="Times New Roman"/>
              </a:rPr>
              <a:t>разработана	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в	</a:t>
            </a:r>
            <a:r>
              <a:rPr sz="2400" spc="-30" dirty="0">
                <a:solidFill>
                  <a:srgbClr val="304066"/>
                </a:solidFill>
                <a:latin typeface="Times New Roman"/>
                <a:cs typeface="Times New Roman"/>
              </a:rPr>
              <a:t>Хабаровском </a:t>
            </a:r>
            <a:r>
              <a:rPr sz="2400" spc="-585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04066"/>
                </a:solidFill>
                <a:latin typeface="Times New Roman"/>
                <a:cs typeface="Times New Roman"/>
              </a:rPr>
              <a:t>Оценивается</a:t>
            </a:r>
            <a:r>
              <a:rPr sz="2400" spc="15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04066"/>
                </a:solidFill>
                <a:latin typeface="Times New Roman"/>
                <a:cs typeface="Times New Roman"/>
              </a:rPr>
              <a:t>работа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304066"/>
                </a:solidFill>
                <a:latin typeface="Times New Roman"/>
                <a:cs typeface="Times New Roman"/>
              </a:rPr>
              <a:t>проводимая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сейчас, </a:t>
            </a:r>
            <a:r>
              <a:rPr sz="2400" dirty="0">
                <a:solidFill>
                  <a:srgbClr val="304066"/>
                </a:solidFill>
                <a:latin typeface="Times New Roman"/>
                <a:cs typeface="Times New Roman"/>
              </a:rPr>
              <a:t>а</a:t>
            </a:r>
            <a:r>
              <a:rPr sz="2400" spc="-25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не</a:t>
            </a:r>
            <a:r>
              <a:rPr sz="2400" spc="-25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8-10</a:t>
            </a:r>
            <a:r>
              <a:rPr sz="2400" spc="-25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лет</a:t>
            </a:r>
            <a:r>
              <a:rPr sz="2400" spc="-20" dirty="0">
                <a:solidFill>
                  <a:srgbClr val="3040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066"/>
                </a:solidFill>
                <a:latin typeface="Times New Roman"/>
                <a:cs typeface="Times New Roman"/>
              </a:rPr>
              <a:t>назад.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12454"/>
            <a:ext cx="12192000" cy="946150"/>
            <a:chOff x="0" y="5912454"/>
            <a:chExt cx="12192000" cy="946150"/>
          </a:xfrm>
        </p:grpSpPr>
        <p:sp>
          <p:nvSpPr>
            <p:cNvPr id="3" name="object 3"/>
            <p:cNvSpPr/>
            <p:nvPr/>
          </p:nvSpPr>
          <p:spPr>
            <a:xfrm>
              <a:off x="0" y="6350501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12459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77583"/>
              <a:ext cx="6778751" cy="28041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9243" y="928877"/>
            <a:ext cx="6021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210" dirty="0">
                <a:latin typeface="Tahoma"/>
                <a:cs typeface="Tahoma"/>
              </a:rPr>
              <a:t>Не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30" dirty="0">
                <a:latin typeface="Tahoma"/>
                <a:cs typeface="Tahoma"/>
              </a:rPr>
              <a:t>является</a:t>
            </a:r>
            <a:r>
              <a:rPr sz="3200" spc="-175" dirty="0">
                <a:latin typeface="Tahoma"/>
                <a:cs typeface="Tahoma"/>
              </a:rPr>
              <a:t> </a:t>
            </a:r>
            <a:r>
              <a:rPr sz="3200" spc="195" dirty="0">
                <a:latin typeface="Tahoma"/>
                <a:cs typeface="Tahoma"/>
              </a:rPr>
              <a:t>наставничеством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2842" y="1571015"/>
            <a:ext cx="9434830" cy="32175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105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1600" spc="80" dirty="0">
                <a:latin typeface="Tahoma"/>
                <a:cs typeface="Tahoma"/>
              </a:rPr>
              <a:t>Наставническая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185" dirty="0">
                <a:latin typeface="Tahoma"/>
                <a:cs typeface="Tahoma"/>
              </a:rPr>
              <a:t>пара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«педагог-ученик»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20" dirty="0">
                <a:latin typeface="Tahoma"/>
                <a:cs typeface="Tahoma"/>
              </a:rPr>
              <a:t>(«учитель-ученик»)</a:t>
            </a:r>
            <a:endParaRPr sz="1600">
              <a:latin typeface="Tahoma"/>
              <a:cs typeface="Tahoma"/>
            </a:endParaRPr>
          </a:p>
          <a:p>
            <a:pPr marL="241300" marR="5080" indent="-229235">
              <a:lnSpc>
                <a:spcPct val="100000"/>
              </a:lnSpc>
              <a:spcBef>
                <a:spcPts val="1010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1600" spc="60" dirty="0">
                <a:latin typeface="Tahoma"/>
                <a:cs typeface="Tahoma"/>
              </a:rPr>
              <a:t>Выступление </a:t>
            </a:r>
            <a:r>
              <a:rPr sz="1600" spc="290" dirty="0">
                <a:latin typeface="Tahoma"/>
                <a:cs typeface="Tahoma"/>
              </a:rPr>
              <a:t>с </a:t>
            </a:r>
            <a:r>
              <a:rPr sz="1600" spc="160" dirty="0">
                <a:latin typeface="Tahoma"/>
                <a:cs typeface="Tahoma"/>
              </a:rPr>
              <a:t>мастер-классом, семинаром-практикумом </a:t>
            </a:r>
            <a:r>
              <a:rPr sz="1600" spc="110" dirty="0">
                <a:latin typeface="Tahoma"/>
                <a:cs typeface="Tahoma"/>
              </a:rPr>
              <a:t>по </a:t>
            </a:r>
            <a:r>
              <a:rPr sz="1600" spc="210" dirty="0">
                <a:latin typeface="Tahoma"/>
                <a:cs typeface="Tahoma"/>
              </a:rPr>
              <a:t>темам </a:t>
            </a:r>
            <a:r>
              <a:rPr sz="1600" spc="110" dirty="0">
                <a:latin typeface="Tahoma"/>
                <a:cs typeface="Tahoma"/>
              </a:rPr>
              <a:t>«Особенности </a:t>
            </a:r>
            <a:r>
              <a:rPr sz="1600" spc="114" dirty="0">
                <a:latin typeface="Tahoma"/>
                <a:cs typeface="Tahoma"/>
              </a:rPr>
              <a:t> реализации </a:t>
            </a:r>
            <a:r>
              <a:rPr sz="1600" spc="85" dirty="0">
                <a:latin typeface="Tahoma"/>
                <a:cs typeface="Tahoma"/>
              </a:rPr>
              <a:t>регионального </a:t>
            </a:r>
            <a:r>
              <a:rPr sz="1600" spc="120" dirty="0">
                <a:latin typeface="Tahoma"/>
                <a:cs typeface="Tahoma"/>
              </a:rPr>
              <a:t>компонента </a:t>
            </a:r>
            <a:r>
              <a:rPr sz="1600" spc="150" dirty="0">
                <a:latin typeface="Tahoma"/>
                <a:cs typeface="Tahoma"/>
              </a:rPr>
              <a:t>на </a:t>
            </a:r>
            <a:r>
              <a:rPr sz="1600" spc="105" dirty="0">
                <a:latin typeface="Tahoma"/>
                <a:cs typeface="Tahoma"/>
              </a:rPr>
              <a:t>уроках </a:t>
            </a:r>
            <a:r>
              <a:rPr sz="1600" spc="40" dirty="0">
                <a:latin typeface="Tahoma"/>
                <a:cs typeface="Tahoma"/>
              </a:rPr>
              <a:t>биологии», </a:t>
            </a:r>
            <a:r>
              <a:rPr sz="1600" spc="120" dirty="0">
                <a:latin typeface="Tahoma"/>
                <a:cs typeface="Tahoma"/>
              </a:rPr>
              <a:t>«Формирование </a:t>
            </a:r>
            <a:r>
              <a:rPr sz="1600" spc="125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читательской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90" dirty="0">
                <a:latin typeface="Tahoma"/>
                <a:cs typeface="Tahoma"/>
              </a:rPr>
              <a:t>компетентности</a:t>
            </a:r>
            <a:r>
              <a:rPr sz="1600" spc="-15" dirty="0">
                <a:latin typeface="Tahoma"/>
                <a:cs typeface="Tahoma"/>
              </a:rPr>
              <a:t> </a:t>
            </a:r>
            <a:r>
              <a:rPr sz="1600" spc="105" dirty="0">
                <a:latin typeface="Tahoma"/>
                <a:cs typeface="Tahoma"/>
              </a:rPr>
              <a:t>обучающихся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через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использование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стратегий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125" dirty="0">
                <a:latin typeface="Tahoma"/>
                <a:cs typeface="Tahoma"/>
              </a:rPr>
              <a:t>смыслового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чтения </a:t>
            </a:r>
            <a:r>
              <a:rPr sz="1600" spc="-95" dirty="0">
                <a:latin typeface="Tahoma"/>
                <a:cs typeface="Tahoma"/>
              </a:rPr>
              <a:t>в </a:t>
            </a:r>
            <a:r>
              <a:rPr sz="1600" spc="85" dirty="0">
                <a:latin typeface="Tahoma"/>
                <a:cs typeface="Tahoma"/>
              </a:rPr>
              <a:t>урочной </a:t>
            </a:r>
            <a:r>
              <a:rPr sz="1600" spc="80" dirty="0">
                <a:latin typeface="Tahoma"/>
                <a:cs typeface="Tahoma"/>
              </a:rPr>
              <a:t>и </a:t>
            </a:r>
            <a:r>
              <a:rPr sz="1600" spc="75" dirty="0">
                <a:latin typeface="Tahoma"/>
                <a:cs typeface="Tahoma"/>
              </a:rPr>
              <a:t>внеурочной </a:t>
            </a:r>
            <a:r>
              <a:rPr sz="1600" spc="45" dirty="0">
                <a:latin typeface="Tahoma"/>
                <a:cs typeface="Tahoma"/>
              </a:rPr>
              <a:t>деятельности </a:t>
            </a:r>
            <a:r>
              <a:rPr sz="1600" spc="110" dirty="0">
                <a:latin typeface="Tahoma"/>
                <a:cs typeface="Tahoma"/>
              </a:rPr>
              <a:t>по </a:t>
            </a:r>
            <a:r>
              <a:rPr sz="1600" spc="50" dirty="0">
                <a:latin typeface="Tahoma"/>
                <a:cs typeface="Tahoma"/>
              </a:rPr>
              <a:t>литературе», </a:t>
            </a:r>
            <a:r>
              <a:rPr sz="1600" spc="110" dirty="0">
                <a:latin typeface="Tahoma"/>
                <a:cs typeface="Tahoma"/>
              </a:rPr>
              <a:t>«Формы </a:t>
            </a:r>
            <a:r>
              <a:rPr sz="1600" spc="140" dirty="0">
                <a:latin typeface="Tahoma"/>
                <a:cs typeface="Tahoma"/>
              </a:rPr>
              <a:t>современного </a:t>
            </a:r>
            <a:r>
              <a:rPr sz="1600" spc="145" dirty="0">
                <a:latin typeface="Tahoma"/>
                <a:cs typeface="Tahoma"/>
              </a:rPr>
              <a:t> </a:t>
            </a:r>
            <a:r>
              <a:rPr sz="1600" spc="55" dirty="0">
                <a:latin typeface="Tahoma"/>
                <a:cs typeface="Tahoma"/>
              </a:rPr>
              <a:t>урока»,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«Персональный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120" dirty="0">
                <a:latin typeface="Tahoma"/>
                <a:cs typeface="Tahoma"/>
              </a:rPr>
              <a:t>сайт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учителя-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визитная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карточка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40" dirty="0">
                <a:latin typeface="Tahoma"/>
                <a:cs typeface="Tahoma"/>
              </a:rPr>
              <a:t>современного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-40" dirty="0">
                <a:latin typeface="Tahoma"/>
                <a:cs typeface="Tahoma"/>
              </a:rPr>
              <a:t>учителя»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и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45" dirty="0">
                <a:latin typeface="Tahoma"/>
                <a:cs typeface="Tahoma"/>
              </a:rPr>
              <a:t>т.д.</a:t>
            </a:r>
            <a:endParaRPr sz="1600">
              <a:latin typeface="Tahoma"/>
              <a:cs typeface="Tahoma"/>
            </a:endParaRPr>
          </a:p>
          <a:p>
            <a:pPr marL="241300" marR="69850" indent="-229235">
              <a:lnSpc>
                <a:spcPct val="100000"/>
              </a:lnSpc>
              <a:spcBef>
                <a:spcPts val="1000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1600" spc="95" dirty="0">
                <a:latin typeface="Tahoma"/>
                <a:cs typeface="Tahoma"/>
              </a:rPr>
              <a:t>Не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является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результатом: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«наставляемый</a:t>
            </a:r>
            <a:r>
              <a:rPr sz="1600" spc="-20" dirty="0">
                <a:latin typeface="Tahoma"/>
                <a:cs typeface="Tahoma"/>
              </a:rPr>
              <a:t> </a:t>
            </a:r>
            <a:r>
              <a:rPr sz="1600" spc="135" dirty="0">
                <a:latin typeface="Tahoma"/>
                <a:cs typeface="Tahoma"/>
              </a:rPr>
              <a:t>вместе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290" dirty="0">
                <a:latin typeface="Tahoma"/>
                <a:cs typeface="Tahoma"/>
              </a:rPr>
              <a:t>с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114" dirty="0">
                <a:latin typeface="Tahoma"/>
                <a:cs typeface="Tahoma"/>
              </a:rPr>
              <a:t>наставником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155" dirty="0">
                <a:latin typeface="Tahoma"/>
                <a:cs typeface="Tahoma"/>
              </a:rPr>
              <a:t>успешно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125" dirty="0">
                <a:latin typeface="Tahoma"/>
                <a:cs typeface="Tahoma"/>
              </a:rPr>
              <a:t>прошли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100" dirty="0">
                <a:latin typeface="Tahoma"/>
                <a:cs typeface="Tahoma"/>
              </a:rPr>
              <a:t>курсы </a:t>
            </a:r>
            <a:r>
              <a:rPr sz="1600" spc="-484" dirty="0">
                <a:latin typeface="Tahoma"/>
                <a:cs typeface="Tahoma"/>
              </a:rPr>
              <a:t> </a:t>
            </a:r>
            <a:r>
              <a:rPr sz="1600" spc="60" dirty="0">
                <a:latin typeface="Tahoma"/>
                <a:cs typeface="Tahoma"/>
              </a:rPr>
              <a:t>повышения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квалификации»,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175" dirty="0">
                <a:latin typeface="Tahoma"/>
                <a:cs typeface="Tahoma"/>
              </a:rPr>
              <a:t>«в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50" dirty="0">
                <a:latin typeface="Tahoma"/>
                <a:cs typeface="Tahoma"/>
              </a:rPr>
              <a:t>результате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204" dirty="0">
                <a:latin typeface="Tahoma"/>
                <a:cs typeface="Tahoma"/>
              </a:rPr>
              <a:t>моей</a:t>
            </a:r>
            <a:r>
              <a:rPr sz="1600" spc="-50" dirty="0">
                <a:latin typeface="Tahoma"/>
                <a:cs typeface="Tahoma"/>
              </a:rPr>
              <a:t> </a:t>
            </a:r>
            <a:r>
              <a:rPr sz="1600" spc="105" dirty="0">
                <a:latin typeface="Tahoma"/>
                <a:cs typeface="Tahoma"/>
              </a:rPr>
              <a:t>работы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-55" dirty="0">
                <a:latin typeface="Tahoma"/>
                <a:cs typeface="Tahoma"/>
              </a:rPr>
              <a:t>-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педагог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70" dirty="0">
                <a:latin typeface="Tahoma"/>
                <a:cs typeface="Tahoma"/>
              </a:rPr>
              <a:t>поступил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95" dirty="0">
                <a:latin typeface="Tahoma"/>
                <a:cs typeface="Tahoma"/>
              </a:rPr>
              <a:t>в</a:t>
            </a:r>
            <a:endParaRPr sz="16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</a:pPr>
            <a:r>
              <a:rPr sz="1600" spc="105" dirty="0">
                <a:latin typeface="Tahoma"/>
                <a:cs typeface="Tahoma"/>
              </a:rPr>
              <a:t>магистратуру,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100" dirty="0">
                <a:latin typeface="Tahoma"/>
                <a:cs typeface="Tahoma"/>
              </a:rPr>
              <a:t>стал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завучем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10" dirty="0">
                <a:latin typeface="Tahoma"/>
                <a:cs typeface="Tahoma"/>
              </a:rPr>
              <a:t>по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воспитательной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14" dirty="0">
                <a:latin typeface="Tahoma"/>
                <a:cs typeface="Tahoma"/>
              </a:rPr>
              <a:t>работе,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аттестовался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150" dirty="0">
                <a:latin typeface="Tahoma"/>
                <a:cs typeface="Tahoma"/>
              </a:rPr>
              <a:t>на</a:t>
            </a:r>
            <a:endParaRPr sz="1600">
              <a:latin typeface="Tahoma"/>
              <a:cs typeface="Tahoma"/>
            </a:endParaRPr>
          </a:p>
          <a:p>
            <a:pPr marL="241300">
              <a:lnSpc>
                <a:spcPct val="100000"/>
              </a:lnSpc>
            </a:pPr>
            <a:r>
              <a:rPr sz="1600" spc="110" dirty="0">
                <a:latin typeface="Tahoma"/>
                <a:cs typeface="Tahoma"/>
              </a:rPr>
              <a:t>квалификационную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категорию,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130" dirty="0">
                <a:latin typeface="Tahoma"/>
                <a:cs typeface="Tahoma"/>
              </a:rPr>
              <a:t>стала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руководителем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ШМО»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и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45" dirty="0">
                <a:latin typeface="Tahoma"/>
                <a:cs typeface="Tahoma"/>
              </a:rPr>
              <a:t>т.д.</a:t>
            </a:r>
            <a:endParaRPr sz="1600">
              <a:latin typeface="Tahoma"/>
              <a:cs typeface="Tahoma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Clr>
                <a:srgbClr val="415487"/>
              </a:buClr>
              <a:buFont typeface="Microsoft Sans Serif"/>
              <a:buChar char="•"/>
              <a:tabLst>
                <a:tab pos="241300" algn="l"/>
                <a:tab pos="241935" algn="l"/>
              </a:tabLst>
            </a:pPr>
            <a:r>
              <a:rPr sz="1600" spc="110" dirty="0">
                <a:latin typeface="Tahoma"/>
                <a:cs typeface="Tahoma"/>
              </a:rPr>
              <a:t>Перечисление</a:t>
            </a:r>
            <a:r>
              <a:rPr sz="1600" spc="-30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наград,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spc="35" dirty="0">
                <a:latin typeface="Tahoma"/>
                <a:cs typeface="Tahoma"/>
              </a:rPr>
              <a:t>полученных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80" dirty="0">
                <a:latin typeface="Tahoma"/>
                <a:cs typeface="Tahoma"/>
              </a:rPr>
              <a:t>педагогическую</a:t>
            </a:r>
            <a:r>
              <a:rPr sz="1600" spc="-25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деятельность,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250" dirty="0">
                <a:latin typeface="Tahoma"/>
                <a:cs typeface="Tahoma"/>
              </a:rPr>
              <a:t>а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120" dirty="0">
                <a:latin typeface="Tahoma"/>
                <a:cs typeface="Tahoma"/>
              </a:rPr>
              <a:t>не</a:t>
            </a:r>
            <a:r>
              <a:rPr sz="1600" spc="-35" dirty="0">
                <a:latin typeface="Tahoma"/>
                <a:cs typeface="Tahoma"/>
              </a:rPr>
              <a:t> </a:t>
            </a:r>
            <a:r>
              <a:rPr sz="1600" spc="75" dirty="0">
                <a:latin typeface="Tahoma"/>
                <a:cs typeface="Tahoma"/>
              </a:rPr>
              <a:t>наставническую.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784"/>
            <a:ext cx="12192000" cy="6649720"/>
            <a:chOff x="0" y="176784"/>
            <a:chExt cx="12192000" cy="664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176784"/>
              <a:ext cx="11858243" cy="65699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6373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195072"/>
              <a:ext cx="943356" cy="11643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80" y="6138672"/>
              <a:ext cx="388620" cy="3886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9868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32704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4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4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95" y="6393178"/>
              <a:ext cx="6780276" cy="43281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114413" y="1661540"/>
            <a:ext cx="4440555" cy="447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28575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Приказ</a:t>
            </a:r>
            <a:r>
              <a:rPr sz="1800" b="1" spc="1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министерства</a:t>
            </a:r>
            <a:r>
              <a:rPr sz="1800" b="1" spc="4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образования</a:t>
            </a:r>
            <a:r>
              <a:rPr sz="1800" b="1" spc="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и </a:t>
            </a:r>
            <a:r>
              <a:rPr sz="1800" b="1" spc="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науки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Хабаровского 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края «О внесении </a:t>
            </a:r>
            <a:r>
              <a:rPr sz="1800" b="1" spc="-49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изменений</a:t>
            </a:r>
            <a:r>
              <a:rPr sz="1800" b="1" spc="1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в</a:t>
            </a:r>
            <a:r>
              <a:rPr sz="1800" b="1" spc="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52B60"/>
                </a:solidFill>
                <a:latin typeface="Arial"/>
                <a:cs typeface="Arial"/>
              </a:rPr>
              <a:t>отдельные</a:t>
            </a:r>
            <a:r>
              <a:rPr sz="1800" b="1" spc="2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приказы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министерства</a:t>
            </a:r>
            <a:r>
              <a:rPr sz="1800" b="1" spc="5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образования</a:t>
            </a:r>
            <a:r>
              <a:rPr sz="1800" b="1" spc="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и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науки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Хабаровского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края»</a:t>
            </a:r>
            <a:r>
              <a:rPr sz="1800" b="1" spc="-3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52B60"/>
                </a:solidFill>
                <a:latin typeface="Arial"/>
                <a:cs typeface="Arial"/>
              </a:rPr>
              <a:t>№</a:t>
            </a:r>
            <a:r>
              <a:rPr sz="1800" b="1" spc="-1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71</a:t>
            </a:r>
            <a:r>
              <a:rPr sz="1800" b="1" spc="-1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252B60"/>
                </a:solidFill>
                <a:latin typeface="Arial"/>
                <a:cs typeface="Arial"/>
              </a:rPr>
              <a:t>от</a:t>
            </a:r>
            <a:r>
              <a:rPr sz="1800" b="1" spc="-2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252B60"/>
                </a:solidFill>
                <a:latin typeface="Arial"/>
                <a:cs typeface="Arial"/>
              </a:rPr>
              <a:t>13.11.2023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"/>
              <a:cs typeface="Arial"/>
            </a:endParaRPr>
          </a:p>
          <a:p>
            <a:pPr marL="186055" marR="171450" algn="ctr">
              <a:lnSpc>
                <a:spcPct val="100000"/>
              </a:lnSpc>
            </a:pPr>
            <a:r>
              <a:rPr sz="1800" b="1" spc="-5" dirty="0">
                <a:solidFill>
                  <a:srgbClr val="252B60"/>
                </a:solidFill>
                <a:latin typeface="Arial"/>
                <a:cs typeface="Arial"/>
              </a:rPr>
              <a:t>…</a:t>
            </a:r>
            <a:r>
              <a:rPr sz="2000" b="1" spc="-5" dirty="0">
                <a:latin typeface="Times New Roman"/>
                <a:cs typeface="Times New Roman"/>
              </a:rPr>
              <a:t>доплата </a:t>
            </a:r>
            <a:r>
              <a:rPr sz="2000" b="1" dirty="0">
                <a:latin typeface="Times New Roman"/>
                <a:cs typeface="Times New Roman"/>
              </a:rPr>
              <a:t>к </a:t>
            </a:r>
            <a:r>
              <a:rPr sz="2000" b="1" spc="-5" dirty="0">
                <a:latin typeface="Times New Roman"/>
                <a:cs typeface="Times New Roman"/>
              </a:rPr>
              <a:t>должностным </a:t>
            </a:r>
            <a:r>
              <a:rPr sz="2000" b="1" dirty="0">
                <a:latin typeface="Times New Roman"/>
                <a:cs typeface="Times New Roman"/>
              </a:rPr>
              <a:t>окладам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(ставкам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заработной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платы)</a:t>
            </a:r>
            <a:endParaRPr sz="2000">
              <a:latin typeface="Times New Roman"/>
              <a:cs typeface="Times New Roman"/>
            </a:endParaRPr>
          </a:p>
          <a:p>
            <a:pPr marL="5080" algn="ctr">
              <a:lnSpc>
                <a:spcPts val="2865"/>
              </a:lnSpc>
            </a:pPr>
            <a:r>
              <a:rPr sz="2400" b="1" spc="-10" dirty="0">
                <a:latin typeface="Times New Roman"/>
                <a:cs typeface="Times New Roman"/>
              </a:rPr>
              <a:t>«педагог-наставник»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spc="-5" dirty="0">
                <a:latin typeface="Times New Roman"/>
                <a:cs typeface="Times New Roman"/>
              </a:rPr>
              <a:t> 30%</a:t>
            </a:r>
            <a:endParaRPr sz="2400">
              <a:latin typeface="Times New Roman"/>
              <a:cs typeface="Times New Roman"/>
            </a:endParaRPr>
          </a:p>
          <a:p>
            <a:pPr marL="382905" marR="374015" algn="ctr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«педагог-методист»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10" dirty="0">
                <a:latin typeface="Times New Roman"/>
                <a:cs typeface="Times New Roman"/>
              </a:rPr>
              <a:t>20%,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но доплата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происходит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не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автоматически,</a:t>
            </a:r>
            <a:r>
              <a:rPr sz="2400" b="1" spc="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за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spc="-10" dirty="0">
                <a:latin typeface="Times New Roman"/>
                <a:cs typeface="Times New Roman"/>
              </a:rPr>
              <a:t>выполненную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работу</a:t>
            </a:r>
            <a:r>
              <a:rPr sz="2400" b="1" spc="-5" dirty="0">
                <a:latin typeface="Times New Roman"/>
                <a:cs typeface="Times New Roman"/>
              </a:rPr>
              <a:t> (приказ),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/>
                <a:cs typeface="Times New Roman"/>
              </a:rPr>
              <a:t>нецелевое</a:t>
            </a:r>
            <a:r>
              <a:rPr sz="2400" b="1" spc="-15" dirty="0">
                <a:latin typeface="Times New Roman"/>
                <a:cs typeface="Times New Roman"/>
              </a:rPr>
              <a:t> использование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денег.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3332" y="973836"/>
            <a:ext cx="4803268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784"/>
            <a:ext cx="12192000" cy="6649720"/>
            <a:chOff x="0" y="176784"/>
            <a:chExt cx="12192000" cy="6649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015" y="176784"/>
              <a:ext cx="11858243" cy="65699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6373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195072"/>
              <a:ext cx="943356" cy="11643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80" y="6138672"/>
              <a:ext cx="388620" cy="3886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29868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32704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4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4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395" y="6393178"/>
              <a:ext cx="6780276" cy="43281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63317" y="1268348"/>
            <a:ext cx="760666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«Порядок</a:t>
            </a:r>
            <a:r>
              <a:rPr sz="2400" b="1" spc="-2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проведения аттестации</a:t>
            </a:r>
            <a:r>
              <a:rPr sz="2400" b="1" spc="3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педагогических </a:t>
            </a:r>
            <a:r>
              <a:rPr sz="2400" b="1" spc="-65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252B60"/>
                </a:solidFill>
                <a:latin typeface="Arial"/>
                <a:cs typeface="Arial"/>
              </a:rPr>
              <a:t>работников</a:t>
            </a:r>
            <a:r>
              <a:rPr sz="2400" b="1" spc="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организаций,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252B60"/>
                </a:solidFill>
                <a:latin typeface="Arial"/>
                <a:cs typeface="Arial"/>
              </a:rPr>
              <a:t>осуществляющих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spc="-15" dirty="0">
                <a:solidFill>
                  <a:srgbClr val="252B60"/>
                </a:solidFill>
                <a:latin typeface="Arial"/>
                <a:cs typeface="Arial"/>
              </a:rPr>
              <a:t>образовательную</a:t>
            </a:r>
            <a:r>
              <a:rPr sz="2400" b="1" spc="3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деятельность»</a:t>
            </a:r>
            <a:endParaRPr sz="2400">
              <a:latin typeface="Arial"/>
              <a:cs typeface="Arial"/>
            </a:endParaRPr>
          </a:p>
          <a:p>
            <a:pPr marL="464820" marR="370840" algn="ctr">
              <a:lnSpc>
                <a:spcPct val="100000"/>
              </a:lnSpc>
            </a:pPr>
            <a:r>
              <a:rPr sz="2400" spc="-40" dirty="0">
                <a:solidFill>
                  <a:srgbClr val="252B60"/>
                </a:solidFill>
                <a:latin typeface="Microsoft Sans Serif"/>
                <a:cs typeface="Microsoft Sans Serif"/>
              </a:rPr>
              <a:t>Приказ</a:t>
            </a:r>
            <a:r>
              <a:rPr sz="2400" spc="2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52B60"/>
                </a:solidFill>
                <a:latin typeface="Microsoft Sans Serif"/>
                <a:cs typeface="Microsoft Sans Serif"/>
              </a:rPr>
              <a:t>министерства</a:t>
            </a:r>
            <a:r>
              <a:rPr sz="240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52B60"/>
                </a:solidFill>
                <a:latin typeface="Microsoft Sans Serif"/>
                <a:cs typeface="Microsoft Sans Serif"/>
              </a:rPr>
              <a:t>просвещения</a:t>
            </a:r>
            <a:r>
              <a:rPr sz="2400" spc="35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252B60"/>
                </a:solidFill>
                <a:latin typeface="Microsoft Sans Serif"/>
                <a:cs typeface="Microsoft Sans Serif"/>
              </a:rPr>
              <a:t>Российской </a:t>
            </a:r>
            <a:r>
              <a:rPr sz="2400" spc="-625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252B60"/>
                </a:solidFill>
                <a:latin typeface="Microsoft Sans Serif"/>
                <a:cs typeface="Microsoft Sans Serif"/>
              </a:rPr>
              <a:t>Федерации</a:t>
            </a:r>
            <a:endParaRPr sz="2400">
              <a:latin typeface="Microsoft Sans Serif"/>
              <a:cs typeface="Microsoft Sans Serif"/>
            </a:endParaRPr>
          </a:p>
          <a:p>
            <a:pPr marL="3175" algn="ctr">
              <a:lnSpc>
                <a:spcPct val="100000"/>
              </a:lnSpc>
            </a:pPr>
            <a:r>
              <a:rPr sz="2400" spc="-30" dirty="0">
                <a:solidFill>
                  <a:srgbClr val="252B60"/>
                </a:solidFill>
                <a:latin typeface="Microsoft Sans Serif"/>
                <a:cs typeface="Microsoft Sans Serif"/>
              </a:rPr>
              <a:t>от</a:t>
            </a:r>
            <a:r>
              <a:rPr sz="2400" dirty="0">
                <a:solidFill>
                  <a:srgbClr val="252B60"/>
                </a:solidFill>
                <a:latin typeface="Microsoft Sans Serif"/>
                <a:cs typeface="Microsoft Sans Serif"/>
              </a:rPr>
              <a:t> 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24.03.2023</a:t>
            </a:r>
            <a:r>
              <a:rPr sz="2400" b="1" spc="-2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№</a:t>
            </a:r>
            <a:r>
              <a:rPr sz="2400" b="1" spc="-3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196</a:t>
            </a:r>
            <a:endParaRPr sz="2400">
              <a:latin typeface="Arial"/>
              <a:cs typeface="Arial"/>
            </a:endParaRPr>
          </a:p>
          <a:p>
            <a:pPr marL="1844675" marR="1832610" algn="ctr">
              <a:lnSpc>
                <a:spcPct val="100000"/>
              </a:lnSpc>
            </a:pPr>
            <a:r>
              <a:rPr sz="2400" b="1" spc="-10" dirty="0">
                <a:solidFill>
                  <a:srgbClr val="252B60"/>
                </a:solidFill>
                <a:latin typeface="Arial"/>
                <a:cs typeface="Arial"/>
              </a:rPr>
              <a:t>вступил </a:t>
            </a:r>
            <a:r>
              <a:rPr sz="2400" b="1" dirty="0">
                <a:solidFill>
                  <a:srgbClr val="252B60"/>
                </a:solidFill>
                <a:latin typeface="Arial"/>
                <a:cs typeface="Arial"/>
              </a:rPr>
              <a:t>в </a:t>
            </a:r>
            <a:r>
              <a:rPr sz="2400" b="1" spc="-15" dirty="0">
                <a:solidFill>
                  <a:srgbClr val="252B60"/>
                </a:solidFill>
                <a:latin typeface="Arial"/>
                <a:cs typeface="Arial"/>
              </a:rPr>
              <a:t>силу 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01.09.2023 </a:t>
            </a:r>
            <a:r>
              <a:rPr sz="2400" b="1" spc="-65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срок</a:t>
            </a:r>
            <a:r>
              <a:rPr sz="2400" b="1" spc="-40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действия</a:t>
            </a:r>
            <a:r>
              <a:rPr sz="2400" b="1" spc="5" dirty="0">
                <a:solidFill>
                  <a:srgbClr val="252B6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52B60"/>
                </a:solidFill>
                <a:latin typeface="Arial"/>
                <a:cs typeface="Arial"/>
              </a:rPr>
              <a:t>31.08.2029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0395"/>
            <a:ext cx="12192000" cy="6737984"/>
            <a:chOff x="0" y="120395"/>
            <a:chExt cx="12192000" cy="6737984"/>
          </a:xfrm>
        </p:grpSpPr>
        <p:sp>
          <p:nvSpPr>
            <p:cNvPr id="3" name="object 3"/>
            <p:cNvSpPr/>
            <p:nvPr/>
          </p:nvSpPr>
          <p:spPr>
            <a:xfrm>
              <a:off x="76200" y="6370313"/>
              <a:ext cx="12115800" cy="452120"/>
            </a:xfrm>
            <a:custGeom>
              <a:avLst/>
              <a:gdLst/>
              <a:ahLst/>
              <a:cxnLst/>
              <a:rect l="l" t="t" r="r" b="b"/>
              <a:pathLst>
                <a:path w="12115800" h="452120">
                  <a:moveTo>
                    <a:pt x="0" y="451967"/>
                  </a:moveTo>
                  <a:lnTo>
                    <a:pt x="12115799" y="451967"/>
                  </a:lnTo>
                  <a:lnTo>
                    <a:pt x="12115799" y="0"/>
                  </a:lnTo>
                  <a:lnTo>
                    <a:pt x="0" y="0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024" y="5938037"/>
              <a:ext cx="12000230" cy="461009"/>
            </a:xfrm>
            <a:custGeom>
              <a:avLst/>
              <a:gdLst/>
              <a:ahLst/>
              <a:cxnLst/>
              <a:rect l="l" t="t" r="r" b="b"/>
              <a:pathLst>
                <a:path w="12000230" h="461010">
                  <a:moveTo>
                    <a:pt x="5211445" y="9436"/>
                  </a:moveTo>
                  <a:lnTo>
                    <a:pt x="0" y="8191"/>
                  </a:lnTo>
                  <a:lnTo>
                    <a:pt x="0" y="460971"/>
                  </a:lnTo>
                  <a:lnTo>
                    <a:pt x="382892" y="460971"/>
                  </a:lnTo>
                  <a:lnTo>
                    <a:pt x="5211445" y="9436"/>
                  </a:lnTo>
                  <a:close/>
                </a:path>
                <a:path w="12000230" h="461010">
                  <a:moveTo>
                    <a:pt x="11999976" y="0"/>
                  </a:moveTo>
                  <a:lnTo>
                    <a:pt x="11522202" y="35433"/>
                  </a:lnTo>
                  <a:lnTo>
                    <a:pt x="922782" y="460971"/>
                  </a:lnTo>
                  <a:lnTo>
                    <a:pt x="11999976" y="460971"/>
                  </a:lnTo>
                  <a:lnTo>
                    <a:pt x="11999976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7" y="120395"/>
              <a:ext cx="11858243" cy="6569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26374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366" y="6332981"/>
              <a:ext cx="3205480" cy="10795"/>
            </a:xfrm>
            <a:custGeom>
              <a:avLst/>
              <a:gdLst/>
              <a:ahLst/>
              <a:cxnLst/>
              <a:rect l="l" t="t" r="r" b="b"/>
              <a:pathLst>
                <a:path w="3205479" h="10795">
                  <a:moveTo>
                    <a:pt x="3205226" y="0"/>
                  </a:moveTo>
                  <a:lnTo>
                    <a:pt x="0" y="10439"/>
                  </a:lnTo>
                </a:path>
              </a:pathLst>
            </a:custGeom>
            <a:ln w="38100">
              <a:solidFill>
                <a:srgbClr val="253B8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1" y="297179"/>
              <a:ext cx="920495" cy="1135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79" y="6138672"/>
              <a:ext cx="388620" cy="3886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42530"/>
              <a:ext cx="6740651" cy="3154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099" y="1533143"/>
              <a:ext cx="11353800" cy="44897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4527" y="1528571"/>
              <a:ext cx="11363325" cy="4498975"/>
            </a:xfrm>
            <a:custGeom>
              <a:avLst/>
              <a:gdLst/>
              <a:ahLst/>
              <a:cxnLst/>
              <a:rect l="l" t="t" r="r" b="b"/>
              <a:pathLst>
                <a:path w="11363325" h="4498975">
                  <a:moveTo>
                    <a:pt x="0" y="4498848"/>
                  </a:moveTo>
                  <a:lnTo>
                    <a:pt x="11362944" y="4498848"/>
                  </a:lnTo>
                  <a:lnTo>
                    <a:pt x="11362944" y="0"/>
                  </a:lnTo>
                  <a:lnTo>
                    <a:pt x="0" y="0"/>
                  </a:lnTo>
                  <a:lnTo>
                    <a:pt x="0" y="4498848"/>
                  </a:lnTo>
                  <a:close/>
                </a:path>
              </a:pathLst>
            </a:custGeom>
            <a:ln w="9144">
              <a:solidFill>
                <a:srgbClr val="D4D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7318"/>
            <a:ext cx="12192000" cy="890905"/>
            <a:chOff x="0" y="5967318"/>
            <a:chExt cx="12192000" cy="890905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967323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60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60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80632"/>
              <a:ext cx="6664451" cy="27736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1355" y="60960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09243" y="2234311"/>
            <a:ext cx="6094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lr>
                <a:srgbClr val="415487"/>
              </a:buClr>
              <a:buFont typeface="Microsoft Sans Serif"/>
              <a:buChar char="•"/>
              <a:tabLst>
                <a:tab pos="241935" algn="l"/>
              </a:tabLst>
            </a:pPr>
            <a:r>
              <a:rPr sz="2800" b="1" spc="-15" dirty="0">
                <a:solidFill>
                  <a:srgbClr val="2C75B6"/>
                </a:solidFill>
                <a:latin typeface="Verdana"/>
                <a:cs typeface="Verdana"/>
              </a:rPr>
              <a:t>БЛАГОДАРЮ </a:t>
            </a:r>
            <a:r>
              <a:rPr sz="2800" b="1" spc="-5" dirty="0">
                <a:solidFill>
                  <a:srgbClr val="2C75B6"/>
                </a:solidFill>
                <a:latin typeface="Verdana"/>
                <a:cs typeface="Verdana"/>
              </a:rPr>
              <a:t>ЗА</a:t>
            </a:r>
            <a:r>
              <a:rPr sz="2800" b="1" spc="-65" dirty="0">
                <a:solidFill>
                  <a:srgbClr val="2C75B6"/>
                </a:solidFill>
                <a:latin typeface="Verdana"/>
                <a:cs typeface="Verdana"/>
              </a:rPr>
              <a:t> </a:t>
            </a:r>
            <a:r>
              <a:rPr sz="2800" b="1" spc="-20" dirty="0">
                <a:solidFill>
                  <a:srgbClr val="2C75B6"/>
                </a:solidFill>
                <a:latin typeface="Verdana"/>
                <a:cs typeface="Verdana"/>
              </a:rPr>
              <a:t>ВНИМАНИЕ!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26250"/>
            <a:chOff x="0" y="0"/>
            <a:chExt cx="12192000" cy="6826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7847" y="0"/>
              <a:ext cx="4264150" cy="58399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2919" y="188976"/>
              <a:ext cx="3763264" cy="5276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2628" y="2758376"/>
              <a:ext cx="4049268" cy="38451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7700" y="2953511"/>
              <a:ext cx="3479291" cy="32750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6371837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05855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4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4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395" y="6393178"/>
              <a:ext cx="6780276" cy="43281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00734" y="120142"/>
            <a:ext cx="668528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204" dirty="0">
                <a:latin typeface="Tahoma"/>
                <a:cs typeface="Tahoma"/>
              </a:rPr>
              <a:t>Основные</a:t>
            </a:r>
            <a:r>
              <a:rPr sz="2900" spc="-110" dirty="0">
                <a:latin typeface="Tahoma"/>
                <a:cs typeface="Tahoma"/>
              </a:rPr>
              <a:t> </a:t>
            </a:r>
            <a:r>
              <a:rPr sz="2900" spc="185" dirty="0">
                <a:latin typeface="Tahoma"/>
                <a:cs typeface="Tahoma"/>
              </a:rPr>
              <a:t>нормативные</a:t>
            </a:r>
            <a:r>
              <a:rPr sz="2900" spc="-125" dirty="0">
                <a:latin typeface="Tahoma"/>
                <a:cs typeface="Tahoma"/>
              </a:rPr>
              <a:t> </a:t>
            </a:r>
            <a:r>
              <a:rPr sz="2900" spc="155" dirty="0">
                <a:latin typeface="Tahoma"/>
                <a:cs typeface="Tahoma"/>
              </a:rPr>
              <a:t>документы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2768" y="1308582"/>
            <a:ext cx="7366634" cy="430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3365">
              <a:lnSpc>
                <a:spcPct val="110000"/>
              </a:lnSpc>
              <a:spcBef>
                <a:spcPts val="100"/>
              </a:spcBef>
            </a:pPr>
            <a:r>
              <a:rPr sz="2000" spc="-10" dirty="0">
                <a:latin typeface="Times New Roman"/>
                <a:cs typeface="Times New Roman"/>
              </a:rPr>
              <a:t>Приказ </a:t>
            </a:r>
            <a:r>
              <a:rPr sz="2000" dirty="0">
                <a:latin typeface="Times New Roman"/>
                <a:cs typeface="Times New Roman"/>
              </a:rPr>
              <a:t>"</a:t>
            </a:r>
            <a:r>
              <a:rPr sz="2000" b="1" i="1" dirty="0">
                <a:latin typeface="Times New Roman"/>
                <a:cs typeface="Times New Roman"/>
              </a:rPr>
              <a:t>Об </a:t>
            </a:r>
            <a:r>
              <a:rPr sz="2000" b="1" i="1" spc="-10" dirty="0">
                <a:latin typeface="Times New Roman"/>
                <a:cs typeface="Times New Roman"/>
              </a:rPr>
              <a:t>утверждении </a:t>
            </a:r>
            <a:r>
              <a:rPr sz="2000" b="1" i="1" spc="-15" dirty="0">
                <a:latin typeface="Times New Roman"/>
                <a:cs typeface="Times New Roman"/>
              </a:rPr>
              <a:t>Порядка </a:t>
            </a:r>
            <a:r>
              <a:rPr sz="2000" b="1" i="1" spc="-10" dirty="0">
                <a:latin typeface="Times New Roman"/>
                <a:cs typeface="Times New Roman"/>
              </a:rPr>
              <a:t>проведения аттестации 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педагогических работников </a:t>
            </a:r>
            <a:r>
              <a:rPr sz="2000" b="1" i="1" spc="-5" dirty="0">
                <a:latin typeface="Times New Roman"/>
                <a:cs typeface="Times New Roman"/>
              </a:rPr>
              <a:t>организаций, осуществляющих 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образовательную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деятельность"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(зарегистрирован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02.06.2023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г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Times New Roman"/>
                <a:cs typeface="Times New Roman"/>
              </a:rPr>
              <a:t>№73696)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действует</a:t>
            </a:r>
            <a:r>
              <a:rPr sz="2000" dirty="0">
                <a:latin typeface="Times New Roman"/>
                <a:cs typeface="Times New Roman"/>
              </a:rPr>
              <a:t> 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31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августа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2029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года.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Административный регламент </a:t>
            </a:r>
            <a:r>
              <a:rPr sz="2000" dirty="0">
                <a:latin typeface="Times New Roman"/>
                <a:cs typeface="Times New Roman"/>
              </a:rPr>
              <a:t>предоставления </a:t>
            </a:r>
            <a:r>
              <a:rPr sz="2000" spc="-5" dirty="0">
                <a:latin typeface="Times New Roman"/>
                <a:cs typeface="Times New Roman"/>
              </a:rPr>
              <a:t>министерством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образования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науки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Хабаровского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государственной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услуги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"Аттестация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педагогических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работников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краевых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государственных,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муниципальных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частных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организаций,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осуществляющих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Times New Roman"/>
                <a:cs typeface="Times New Roman"/>
              </a:rPr>
              <a:t>образовательную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деятельность,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установление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соответствия</a:t>
            </a:r>
          </a:p>
          <a:p>
            <a:pPr marL="12700" marR="125095">
              <a:lnSpc>
                <a:spcPct val="110000"/>
              </a:lnSpc>
            </a:pPr>
            <a:r>
              <a:rPr sz="2000" spc="-5" dirty="0">
                <a:latin typeface="Times New Roman"/>
                <a:cs typeface="Times New Roman"/>
              </a:rPr>
              <a:t>квалификационным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категориям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(первой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высшей)" </a:t>
            </a:r>
            <a:r>
              <a:rPr sz="2000" spc="-10" dirty="0">
                <a:latin typeface="Times New Roman"/>
                <a:cs typeface="Times New Roman"/>
              </a:rPr>
              <a:t>(</a:t>
            </a:r>
            <a:r>
              <a:rPr sz="2000" spc="-10" dirty="0" err="1">
                <a:latin typeface="Times New Roman"/>
                <a:cs typeface="Times New Roman"/>
              </a:rPr>
              <a:t>приказ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Times New Roman"/>
                <a:cs typeface="Times New Roman"/>
              </a:rPr>
              <a:t>№</a:t>
            </a:r>
            <a:r>
              <a:rPr lang="ru-RU" sz="2000" spc="-5" dirty="0" smtClean="0">
                <a:latin typeface="Times New Roman"/>
                <a:cs typeface="Times New Roman"/>
              </a:rPr>
              <a:t>9</a:t>
            </a:r>
            <a:r>
              <a:rPr sz="2000" spc="-484" dirty="0" smtClean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от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Times New Roman"/>
                <a:cs typeface="Times New Roman"/>
              </a:rPr>
              <a:t>16.02.202</a:t>
            </a:r>
            <a:r>
              <a:rPr lang="ru-RU" sz="2000" dirty="0" smtClean="0">
                <a:latin typeface="Times New Roman"/>
                <a:cs typeface="Times New Roman"/>
              </a:rPr>
              <a:t>4</a:t>
            </a:r>
            <a:r>
              <a:rPr sz="2000" dirty="0" smtClean="0">
                <a:latin typeface="Times New Roman"/>
                <a:cs typeface="Times New Roman"/>
              </a:rPr>
              <a:t>)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6220" y="188976"/>
            <a:ext cx="784860" cy="967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112" y="120395"/>
            <a:ext cx="12058015" cy="6737350"/>
            <a:chOff x="134112" y="120395"/>
            <a:chExt cx="12058015" cy="6737350"/>
          </a:xfrm>
        </p:grpSpPr>
        <p:sp>
          <p:nvSpPr>
            <p:cNvPr id="3" name="object 3"/>
            <p:cNvSpPr/>
            <p:nvPr/>
          </p:nvSpPr>
          <p:spPr>
            <a:xfrm>
              <a:off x="134112" y="6405365"/>
              <a:ext cx="12058015" cy="452120"/>
            </a:xfrm>
            <a:custGeom>
              <a:avLst/>
              <a:gdLst/>
              <a:ahLst/>
              <a:cxnLst/>
              <a:rect l="l" t="t" r="r" b="b"/>
              <a:pathLst>
                <a:path w="12058015" h="452120">
                  <a:moveTo>
                    <a:pt x="0" y="451967"/>
                  </a:moveTo>
                  <a:lnTo>
                    <a:pt x="12057888" y="451967"/>
                  </a:lnTo>
                  <a:lnTo>
                    <a:pt x="12057888" y="0"/>
                  </a:lnTo>
                  <a:lnTo>
                    <a:pt x="0" y="0"/>
                  </a:lnTo>
                  <a:lnTo>
                    <a:pt x="0" y="451967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9936" y="5977381"/>
              <a:ext cx="11942445" cy="457200"/>
            </a:xfrm>
            <a:custGeom>
              <a:avLst/>
              <a:gdLst/>
              <a:ahLst/>
              <a:cxnLst/>
              <a:rect l="l" t="t" r="r" b="b"/>
              <a:pathLst>
                <a:path w="11942445" h="457200">
                  <a:moveTo>
                    <a:pt x="5211445" y="5143"/>
                  </a:moveTo>
                  <a:lnTo>
                    <a:pt x="0" y="3898"/>
                  </a:lnTo>
                  <a:lnTo>
                    <a:pt x="0" y="456679"/>
                  </a:lnTo>
                  <a:lnTo>
                    <a:pt x="382892" y="456679"/>
                  </a:lnTo>
                  <a:lnTo>
                    <a:pt x="5211445" y="5143"/>
                  </a:lnTo>
                  <a:close/>
                </a:path>
                <a:path w="11942445" h="457200">
                  <a:moveTo>
                    <a:pt x="11942051" y="0"/>
                  </a:moveTo>
                  <a:lnTo>
                    <a:pt x="11522202" y="31140"/>
                  </a:lnTo>
                  <a:lnTo>
                    <a:pt x="922782" y="456679"/>
                  </a:lnTo>
                  <a:lnTo>
                    <a:pt x="11942051" y="456679"/>
                  </a:lnTo>
                  <a:lnTo>
                    <a:pt x="11942051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688" y="120395"/>
              <a:ext cx="11858243" cy="65699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26373" y="407670"/>
              <a:ext cx="3750945" cy="586740"/>
            </a:xfrm>
            <a:custGeom>
              <a:avLst/>
              <a:gdLst/>
              <a:ahLst/>
              <a:cxnLst/>
              <a:rect l="l" t="t" r="r" b="b"/>
              <a:pathLst>
                <a:path w="3750945" h="586740">
                  <a:moveTo>
                    <a:pt x="1382268" y="586739"/>
                  </a:moveTo>
                  <a:lnTo>
                    <a:pt x="3750945" y="586739"/>
                  </a:lnTo>
                </a:path>
                <a:path w="3750945" h="586740">
                  <a:moveTo>
                    <a:pt x="0" y="0"/>
                  </a:moveTo>
                  <a:lnTo>
                    <a:pt x="3683761" y="0"/>
                  </a:lnTo>
                </a:path>
                <a:path w="3750945" h="586740">
                  <a:moveTo>
                    <a:pt x="1272540" y="259079"/>
                  </a:moveTo>
                  <a:lnTo>
                    <a:pt x="3641217" y="259079"/>
                  </a:lnTo>
                </a:path>
              </a:pathLst>
            </a:custGeom>
            <a:ln w="38100">
              <a:solidFill>
                <a:srgbClr val="008A5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1366" y="6332981"/>
              <a:ext cx="3205480" cy="10795"/>
            </a:xfrm>
            <a:custGeom>
              <a:avLst/>
              <a:gdLst/>
              <a:ahLst/>
              <a:cxnLst/>
              <a:rect l="l" t="t" r="r" b="b"/>
              <a:pathLst>
                <a:path w="3205479" h="10795">
                  <a:moveTo>
                    <a:pt x="3205226" y="0"/>
                  </a:moveTo>
                  <a:lnTo>
                    <a:pt x="0" y="10439"/>
                  </a:lnTo>
                </a:path>
              </a:pathLst>
            </a:custGeom>
            <a:ln w="38100">
              <a:solidFill>
                <a:srgbClr val="253B8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2" y="297179"/>
              <a:ext cx="920495" cy="1135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0480" y="6138672"/>
              <a:ext cx="388620" cy="3886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5295" y="665987"/>
              <a:ext cx="8827008" cy="76657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646301" y="2020292"/>
            <a:ext cx="9720580" cy="20326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50"/>
              </a:spcBef>
              <a:buAutoNum type="romanUcPeriod"/>
              <a:tabLst>
                <a:tab pos="469265" algn="l"/>
                <a:tab pos="4699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Общие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положения</a:t>
            </a:r>
            <a:endParaRPr sz="2800">
              <a:latin typeface="Times New Roman"/>
              <a:cs typeface="Times New Roman"/>
            </a:endParaRPr>
          </a:p>
          <a:p>
            <a:pPr marL="469900" marR="804545" indent="-457200">
              <a:lnSpc>
                <a:spcPct val="77600"/>
              </a:lnSpc>
              <a:spcBef>
                <a:spcPts val="1005"/>
              </a:spcBef>
              <a:buAutoNum type="romanUcPeriod"/>
              <a:tabLst>
                <a:tab pos="469265" algn="l"/>
                <a:tab pos="469900" algn="l"/>
                <a:tab pos="2115185" algn="l"/>
                <a:tab pos="4337685" algn="l"/>
                <a:tab pos="6854190" algn="l"/>
                <a:tab pos="8739505" algn="l"/>
              </a:tabLst>
            </a:pPr>
            <a:r>
              <a:rPr sz="2800" spc="-165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тт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25" dirty="0">
                <a:latin typeface="Times New Roman"/>
                <a:cs typeface="Times New Roman"/>
              </a:rPr>
              <a:t>с</a:t>
            </a:r>
            <a:r>
              <a:rPr sz="2800" spc="15" dirty="0">
                <a:latin typeface="Times New Roman"/>
                <a:cs typeface="Times New Roman"/>
              </a:rPr>
              <a:t>т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ци</a:t>
            </a:r>
            <a:r>
              <a:rPr sz="2800" spc="-5" dirty="0">
                <a:latin typeface="Times New Roman"/>
                <a:cs typeface="Times New Roman"/>
              </a:rPr>
              <a:t>я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п</a:t>
            </a:r>
            <a:r>
              <a:rPr sz="2800" spc="-6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д</a:t>
            </a:r>
            <a:r>
              <a:rPr sz="2800" spc="-35" dirty="0">
                <a:latin typeface="Times New Roman"/>
                <a:cs typeface="Times New Roman"/>
              </a:rPr>
              <a:t>а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20" dirty="0">
                <a:latin typeface="Times New Roman"/>
                <a:cs typeface="Times New Roman"/>
              </a:rPr>
              <a:t>г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ч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25" dirty="0">
                <a:latin typeface="Times New Roman"/>
                <a:cs typeface="Times New Roman"/>
              </a:rPr>
              <a:t>ск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3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б</a:t>
            </a:r>
            <a:r>
              <a:rPr sz="2800" spc="-55" dirty="0">
                <a:latin typeface="Times New Roman"/>
                <a:cs typeface="Times New Roman"/>
              </a:rPr>
              <a:t>о</a:t>
            </a:r>
            <a:r>
              <a:rPr sz="2800" spc="-20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ни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ов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spc="-15" dirty="0">
                <a:latin typeface="Times New Roman"/>
                <a:cs typeface="Times New Roman"/>
              </a:rPr>
              <a:t>целях	</a:t>
            </a:r>
            <a:r>
              <a:rPr sz="2800" spc="-20" dirty="0">
                <a:latin typeface="Times New Roman"/>
                <a:cs typeface="Times New Roman"/>
              </a:rPr>
              <a:t>подтверждения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соответствия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занимаемой</a:t>
            </a:r>
            <a:endParaRPr sz="2800">
              <a:latin typeface="Times New Roman"/>
              <a:cs typeface="Times New Roman"/>
            </a:endParaRPr>
          </a:p>
          <a:p>
            <a:pPr marL="469900">
              <a:lnSpc>
                <a:spcPts val="2590"/>
              </a:lnSpc>
            </a:pPr>
            <a:r>
              <a:rPr sz="2800" spc="-10" dirty="0">
                <a:latin typeface="Times New Roman"/>
                <a:cs typeface="Times New Roman"/>
              </a:rPr>
              <a:t>должности</a:t>
            </a:r>
            <a:endParaRPr sz="2800">
              <a:latin typeface="Times New Roman"/>
              <a:cs typeface="Times New Roman"/>
            </a:endParaRPr>
          </a:p>
          <a:p>
            <a:pPr marL="932815" indent="-920750">
              <a:lnSpc>
                <a:spcPct val="100000"/>
              </a:lnSpc>
              <a:spcBef>
                <a:spcPts val="20"/>
              </a:spcBef>
              <a:buAutoNum type="romanUcPeriod" startAt="3"/>
              <a:tabLst>
                <a:tab pos="932815" algn="l"/>
                <a:tab pos="933450" algn="l"/>
                <a:tab pos="3143250" algn="l"/>
                <a:tab pos="5994400" algn="l"/>
                <a:tab pos="8197215" algn="l"/>
                <a:tab pos="8841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Аттестация	педагогических	</a:t>
            </a:r>
            <a:r>
              <a:rPr sz="2800" spc="-20" dirty="0">
                <a:latin typeface="Times New Roman"/>
                <a:cs typeface="Times New Roman"/>
              </a:rPr>
              <a:t>работников	</a:t>
            </a:r>
            <a:r>
              <a:rPr sz="2800" spc="-5" dirty="0">
                <a:latin typeface="Times New Roman"/>
                <a:cs typeface="Times New Roman"/>
              </a:rPr>
              <a:t>в	</a:t>
            </a:r>
            <a:r>
              <a:rPr sz="2800" spc="-10" dirty="0">
                <a:latin typeface="Times New Roman"/>
                <a:cs typeface="Times New Roman"/>
              </a:rPr>
              <a:t>целях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0673" y="3942410"/>
            <a:ext cx="67411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25905" algn="l"/>
                <a:tab pos="2181225" algn="l"/>
                <a:tab pos="3832225" algn="l"/>
              </a:tabLst>
            </a:pPr>
            <a:r>
              <a:rPr sz="2800" spc="-15" dirty="0">
                <a:latin typeface="Times New Roman"/>
                <a:cs typeface="Times New Roman"/>
              </a:rPr>
              <a:t>первой	</a:t>
            </a:r>
            <a:r>
              <a:rPr sz="2800" spc="-5" dirty="0">
                <a:latin typeface="Times New Roman"/>
                <a:cs typeface="Times New Roman"/>
              </a:rPr>
              <a:t>и	</a:t>
            </a:r>
            <a:r>
              <a:rPr sz="2800" spc="-10" dirty="0">
                <a:latin typeface="Times New Roman"/>
                <a:cs typeface="Times New Roman"/>
              </a:rPr>
              <a:t>высшей	</a:t>
            </a:r>
            <a:r>
              <a:rPr sz="2800" spc="-20" dirty="0">
                <a:latin typeface="Times New Roman"/>
                <a:cs typeface="Times New Roman"/>
              </a:rPr>
              <a:t>квалификационной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6301" y="3942410"/>
            <a:ext cx="2545715" cy="13379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469900" marR="5080">
              <a:lnSpc>
                <a:spcPts val="2690"/>
              </a:lnSpc>
              <a:spcBef>
                <a:spcPts val="745"/>
              </a:spcBef>
            </a:pPr>
            <a:r>
              <a:rPr sz="2800" spc="-5" dirty="0">
                <a:latin typeface="Times New Roman"/>
                <a:cs typeface="Times New Roman"/>
              </a:rPr>
              <a:t>ус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ано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ления  </a:t>
            </a:r>
            <a:r>
              <a:rPr sz="2800" spc="-35" dirty="0">
                <a:latin typeface="Times New Roman"/>
                <a:cs typeface="Times New Roman"/>
              </a:rPr>
              <a:t>категории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  <a:tabLst>
                <a:tab pos="699770" algn="l"/>
              </a:tabLst>
            </a:pPr>
            <a:r>
              <a:rPr sz="2800" spc="-125" dirty="0">
                <a:solidFill>
                  <a:srgbClr val="B04634"/>
                </a:solidFill>
                <a:latin typeface="Times New Roman"/>
                <a:cs typeface="Times New Roman"/>
              </a:rPr>
              <a:t>IV.	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Аттестация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4765" y="4828413"/>
            <a:ext cx="67697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4810" algn="l"/>
                <a:tab pos="5186680" algn="l"/>
                <a:tab pos="5890895" algn="l"/>
              </a:tabLst>
            </a:pP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педагогических	</a:t>
            </a:r>
            <a:r>
              <a:rPr sz="2800" spc="-20" dirty="0">
                <a:solidFill>
                  <a:srgbClr val="B04634"/>
                </a:solidFill>
                <a:latin typeface="Times New Roman"/>
                <a:cs typeface="Times New Roman"/>
              </a:rPr>
              <a:t>работников	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в	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целях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03501" y="5169789"/>
            <a:ext cx="7322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3625" algn="l"/>
                <a:tab pos="5808980" algn="l"/>
              </a:tabLst>
            </a:pP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у</a:t>
            </a:r>
            <a:r>
              <a:rPr sz="2800" spc="-30" dirty="0">
                <a:solidFill>
                  <a:srgbClr val="B04634"/>
                </a:solidFill>
                <a:latin typeface="Times New Roman"/>
                <a:cs typeface="Times New Roman"/>
              </a:rPr>
              <a:t>с</a:t>
            </a:r>
            <a:r>
              <a:rPr sz="2800" spc="15" dirty="0">
                <a:solidFill>
                  <a:srgbClr val="B04634"/>
                </a:solidFill>
                <a:latin typeface="Times New Roman"/>
                <a:cs typeface="Times New Roman"/>
              </a:rPr>
              <a:t>т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а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н</a:t>
            </a:r>
            <a:r>
              <a:rPr sz="2800" spc="-20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800" spc="-55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800" spc="-20" dirty="0">
                <a:solidFill>
                  <a:srgbClr val="B04634"/>
                </a:solidFill>
                <a:latin typeface="Times New Roman"/>
                <a:cs typeface="Times New Roman"/>
              </a:rPr>
              <a:t>л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е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н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и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я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к</a:t>
            </a:r>
            <a:r>
              <a:rPr sz="2800" spc="-45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800" spc="20" dirty="0">
                <a:solidFill>
                  <a:srgbClr val="B04634"/>
                </a:solidFill>
                <a:latin typeface="Times New Roman"/>
                <a:cs typeface="Times New Roman"/>
              </a:rPr>
              <a:t>а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л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иф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и</a:t>
            </a:r>
            <a:r>
              <a:rPr sz="2800" spc="-55" dirty="0">
                <a:solidFill>
                  <a:srgbClr val="B04634"/>
                </a:solidFill>
                <a:latin typeface="Times New Roman"/>
                <a:cs typeface="Times New Roman"/>
              </a:rPr>
              <a:t>к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аци</a:t>
            </a:r>
            <a:r>
              <a:rPr sz="2800" spc="10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нн</a:t>
            </a:r>
            <a:r>
              <a:rPr sz="2800" spc="5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й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B04634"/>
                </a:solidFill>
                <a:latin typeface="Times New Roman"/>
                <a:cs typeface="Times New Roman"/>
              </a:rPr>
              <a:t>к</a:t>
            </a:r>
            <a:r>
              <a:rPr sz="2800" spc="-85" dirty="0">
                <a:solidFill>
                  <a:srgbClr val="B04634"/>
                </a:solidFill>
                <a:latin typeface="Times New Roman"/>
                <a:cs typeface="Times New Roman"/>
              </a:rPr>
              <a:t>а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те</a:t>
            </a:r>
            <a:r>
              <a:rPr sz="2800" spc="-75" dirty="0">
                <a:solidFill>
                  <a:srgbClr val="B04634"/>
                </a:solidFill>
                <a:latin typeface="Times New Roman"/>
                <a:cs typeface="Times New Roman"/>
              </a:rPr>
              <a:t>г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800" dirty="0">
                <a:solidFill>
                  <a:srgbClr val="B04634"/>
                </a:solidFill>
                <a:latin typeface="Times New Roman"/>
                <a:cs typeface="Times New Roman"/>
              </a:rPr>
              <a:t>р</a:t>
            </a:r>
            <a:r>
              <a:rPr sz="2800" spc="-10" dirty="0">
                <a:solidFill>
                  <a:srgbClr val="B04634"/>
                </a:solidFill>
                <a:latin typeface="Times New Roman"/>
                <a:cs typeface="Times New Roman"/>
              </a:rPr>
              <a:t>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56038" y="5169789"/>
            <a:ext cx="1427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B04634"/>
                </a:solidFill>
                <a:latin typeface="Times New Roman"/>
                <a:cs typeface="Times New Roman"/>
              </a:rPr>
              <a:t>«педагог-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3501" y="5510885"/>
            <a:ext cx="5902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4675" algn="l"/>
                <a:tab pos="2673350" algn="l"/>
              </a:tabLst>
            </a:pPr>
            <a:r>
              <a:rPr sz="2800" spc="-20" dirty="0">
                <a:solidFill>
                  <a:srgbClr val="B04634"/>
                </a:solidFill>
                <a:latin typeface="Times New Roman"/>
                <a:cs typeface="Times New Roman"/>
              </a:rPr>
              <a:t>методист»	</a:t>
            </a:r>
            <a:r>
              <a:rPr sz="2800" spc="-5" dirty="0">
                <a:solidFill>
                  <a:srgbClr val="B04634"/>
                </a:solidFill>
                <a:latin typeface="Times New Roman"/>
                <a:cs typeface="Times New Roman"/>
              </a:rPr>
              <a:t>или	</a:t>
            </a:r>
            <a:r>
              <a:rPr sz="2800" spc="-25" dirty="0">
                <a:solidFill>
                  <a:srgbClr val="B04634"/>
                </a:solidFill>
                <a:latin typeface="Times New Roman"/>
                <a:cs typeface="Times New Roman"/>
              </a:rPr>
              <a:t>«педагог-</a:t>
            </a:r>
            <a:r>
              <a:rPr sz="2800" spc="-9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B04634"/>
                </a:solidFill>
                <a:latin typeface="Times New Roman"/>
                <a:cs typeface="Times New Roman"/>
              </a:rPr>
              <a:t>наставник»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9936" y="6560819"/>
            <a:ext cx="6778752" cy="297178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816989" y="1325067"/>
            <a:ext cx="3601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i="1" spc="-2752" baseline="-2976" dirty="0">
                <a:latin typeface="Times New Roman"/>
                <a:cs typeface="Times New Roman"/>
              </a:rPr>
              <a:t>С</a:t>
            </a:r>
            <a:r>
              <a:rPr sz="2800" b="1" i="1" spc="-45" dirty="0">
                <a:latin typeface="Times New Roman"/>
                <a:cs typeface="Times New Roman"/>
              </a:rPr>
              <a:t>С</a:t>
            </a:r>
            <a:r>
              <a:rPr sz="4200" b="1" i="1" spc="-3209" baseline="-2976" dirty="0">
                <a:latin typeface="Times New Roman"/>
                <a:cs typeface="Times New Roman"/>
              </a:rPr>
              <a:t>т</a:t>
            </a:r>
            <a:r>
              <a:rPr sz="2800" b="1" i="1" spc="-75" dirty="0">
                <a:latin typeface="Times New Roman"/>
                <a:cs typeface="Times New Roman"/>
              </a:rPr>
              <a:t>т</a:t>
            </a:r>
            <a:r>
              <a:rPr sz="4200" b="1" i="1" spc="-2047" baseline="-2976" dirty="0">
                <a:latin typeface="Times New Roman"/>
                <a:cs typeface="Times New Roman"/>
              </a:rPr>
              <a:t>р</a:t>
            </a:r>
            <a:r>
              <a:rPr sz="2800" b="1" i="1" spc="-105" dirty="0">
                <a:latin typeface="Times New Roman"/>
                <a:cs typeface="Times New Roman"/>
              </a:rPr>
              <a:t>р</a:t>
            </a:r>
            <a:r>
              <a:rPr sz="4200" b="1" i="1" spc="-1807" baseline="-2976" dirty="0">
                <a:latin typeface="Times New Roman"/>
                <a:cs typeface="Times New Roman"/>
              </a:rPr>
              <a:t>у</a:t>
            </a:r>
            <a:r>
              <a:rPr sz="2800" b="1" i="1" spc="-80" dirty="0">
                <a:latin typeface="Times New Roman"/>
                <a:cs typeface="Times New Roman"/>
              </a:rPr>
              <a:t>у</a:t>
            </a:r>
            <a:r>
              <a:rPr sz="4200" b="1" i="1" spc="-2077" baseline="-2976" dirty="0">
                <a:latin typeface="Times New Roman"/>
                <a:cs typeface="Times New Roman"/>
              </a:rPr>
              <a:t>к</a:t>
            </a:r>
            <a:r>
              <a:rPr sz="2800" b="1" i="1" spc="-110" dirty="0">
                <a:latin typeface="Times New Roman"/>
                <a:cs typeface="Times New Roman"/>
              </a:rPr>
              <a:t>к</a:t>
            </a:r>
            <a:r>
              <a:rPr sz="4200" b="1" i="1" spc="-3217" baseline="-2976" dirty="0">
                <a:latin typeface="Times New Roman"/>
                <a:cs typeface="Times New Roman"/>
              </a:rPr>
              <a:t>т</a:t>
            </a:r>
            <a:r>
              <a:rPr sz="2800" b="1" i="1" spc="-145" dirty="0">
                <a:latin typeface="Times New Roman"/>
                <a:cs typeface="Times New Roman"/>
              </a:rPr>
              <a:t>т</a:t>
            </a:r>
            <a:r>
              <a:rPr sz="4200" b="1" i="1" spc="-1814" baseline="-2976" dirty="0">
                <a:latin typeface="Times New Roman"/>
                <a:cs typeface="Times New Roman"/>
              </a:rPr>
              <a:t>у</a:t>
            </a:r>
            <a:r>
              <a:rPr sz="2800" b="1" i="1" spc="-114" dirty="0">
                <a:latin typeface="Times New Roman"/>
                <a:cs typeface="Times New Roman"/>
              </a:rPr>
              <a:t>у</a:t>
            </a:r>
            <a:r>
              <a:rPr sz="4200" b="1" i="1" spc="-2047" baseline="-2976" dirty="0">
                <a:latin typeface="Times New Roman"/>
                <a:cs typeface="Times New Roman"/>
              </a:rPr>
              <a:t>р</a:t>
            </a:r>
            <a:r>
              <a:rPr sz="2800" b="1" i="1" spc="-70" dirty="0">
                <a:latin typeface="Times New Roman"/>
                <a:cs typeface="Times New Roman"/>
              </a:rPr>
              <a:t>р</a:t>
            </a:r>
            <a:r>
              <a:rPr sz="4200" b="1" i="1" spc="-2039" baseline="-2976" dirty="0">
                <a:latin typeface="Times New Roman"/>
                <a:cs typeface="Times New Roman"/>
              </a:rPr>
              <a:t>а</a:t>
            </a:r>
            <a:r>
              <a:rPr sz="2800" b="1" i="1" spc="-5" dirty="0">
                <a:latin typeface="Times New Roman"/>
                <a:cs typeface="Times New Roman"/>
              </a:rPr>
              <a:t>а</a:t>
            </a:r>
            <a:r>
              <a:rPr sz="2800" b="1" i="1" spc="-150" dirty="0">
                <a:latin typeface="Times New Roman"/>
                <a:cs typeface="Times New Roman"/>
              </a:rPr>
              <a:t> </a:t>
            </a:r>
            <a:r>
              <a:rPr sz="4200" b="1" i="1" spc="-2032" baseline="-2976" dirty="0">
                <a:latin typeface="Times New Roman"/>
                <a:cs typeface="Times New Roman"/>
              </a:rPr>
              <a:t>д</a:t>
            </a:r>
            <a:r>
              <a:rPr sz="2800" b="1" i="1" spc="-45" dirty="0">
                <a:latin typeface="Times New Roman"/>
                <a:cs typeface="Times New Roman"/>
              </a:rPr>
              <a:t>д</a:t>
            </a:r>
            <a:r>
              <a:rPr sz="4200" b="1" i="1" spc="-2054" baseline="-2976" dirty="0">
                <a:latin typeface="Times New Roman"/>
                <a:cs typeface="Times New Roman"/>
              </a:rPr>
              <a:t>о</a:t>
            </a:r>
            <a:r>
              <a:rPr sz="2800" b="1" i="1" spc="-60" dirty="0">
                <a:latin typeface="Times New Roman"/>
                <a:cs typeface="Times New Roman"/>
              </a:rPr>
              <a:t>о</a:t>
            </a:r>
            <a:r>
              <a:rPr sz="4200" b="1" i="1" spc="-2085" baseline="-2976" dirty="0">
                <a:latin typeface="Times New Roman"/>
                <a:cs typeface="Times New Roman"/>
              </a:rPr>
              <a:t>к</a:t>
            </a:r>
            <a:r>
              <a:rPr sz="2800" b="1" i="1" spc="-55" dirty="0">
                <a:latin typeface="Times New Roman"/>
                <a:cs typeface="Times New Roman"/>
              </a:rPr>
              <a:t>к</a:t>
            </a:r>
            <a:r>
              <a:rPr sz="4200" b="1" i="1" spc="-1822" baseline="-2976" dirty="0">
                <a:latin typeface="Times New Roman"/>
                <a:cs typeface="Times New Roman"/>
              </a:rPr>
              <a:t>у</a:t>
            </a:r>
            <a:r>
              <a:rPr sz="2800" b="1" i="1" spc="-130" dirty="0">
                <a:latin typeface="Times New Roman"/>
                <a:cs typeface="Times New Roman"/>
              </a:rPr>
              <a:t>у</a:t>
            </a:r>
            <a:r>
              <a:rPr sz="4200" b="1" i="1" spc="-2835" baseline="-2976" dirty="0">
                <a:latin typeface="Times New Roman"/>
                <a:cs typeface="Times New Roman"/>
              </a:rPr>
              <a:t>м</a:t>
            </a:r>
            <a:r>
              <a:rPr sz="2800" b="1" i="1" spc="-50" dirty="0">
                <a:latin typeface="Times New Roman"/>
                <a:cs typeface="Times New Roman"/>
              </a:rPr>
              <a:t>м</a:t>
            </a:r>
            <a:r>
              <a:rPr sz="4200" b="1" i="1" spc="-1807" baseline="-2976" dirty="0">
                <a:latin typeface="Times New Roman"/>
                <a:cs typeface="Times New Roman"/>
              </a:rPr>
              <a:t>е</a:t>
            </a:r>
            <a:r>
              <a:rPr sz="2800" b="1" i="1" spc="-70" dirty="0">
                <a:latin typeface="Times New Roman"/>
                <a:cs typeface="Times New Roman"/>
              </a:rPr>
              <a:t>е</a:t>
            </a:r>
            <a:r>
              <a:rPr sz="4200" b="1" i="1" spc="-2287" baseline="-2976" dirty="0">
                <a:latin typeface="Times New Roman"/>
                <a:cs typeface="Times New Roman"/>
              </a:rPr>
              <a:t>н</a:t>
            </a:r>
            <a:r>
              <a:rPr sz="2800" b="1" i="1" spc="-60" dirty="0">
                <a:latin typeface="Times New Roman"/>
                <a:cs typeface="Times New Roman"/>
              </a:rPr>
              <a:t>н</a:t>
            </a:r>
            <a:r>
              <a:rPr sz="4200" b="1" i="1" spc="-3225" baseline="-2976" dirty="0">
                <a:latin typeface="Times New Roman"/>
                <a:cs typeface="Times New Roman"/>
              </a:rPr>
              <a:t>т</a:t>
            </a:r>
            <a:r>
              <a:rPr sz="2800" b="1" i="1" spc="-55" dirty="0">
                <a:latin typeface="Times New Roman"/>
                <a:cs typeface="Times New Roman"/>
              </a:rPr>
              <a:t>т</a:t>
            </a:r>
            <a:r>
              <a:rPr sz="4200" b="1" i="1" spc="-2054" baseline="-2976" dirty="0">
                <a:latin typeface="Times New Roman"/>
                <a:cs typeface="Times New Roman"/>
              </a:rPr>
              <a:t>а</a:t>
            </a:r>
            <a:r>
              <a:rPr sz="2800" b="1" i="1" spc="-5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04036" y="272542"/>
            <a:ext cx="73374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imes New Roman"/>
                <a:cs typeface="Times New Roman"/>
              </a:rPr>
              <a:t>приказ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министерства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просвещения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РФ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от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24.03.2023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Times New Roman"/>
                <a:cs typeface="Times New Roman"/>
              </a:rPr>
              <a:t>г.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№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196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42852"/>
            <a:ext cx="12192000" cy="1797050"/>
            <a:chOff x="0" y="5042852"/>
            <a:chExt cx="12192000" cy="1797050"/>
          </a:xfrm>
        </p:grpSpPr>
        <p:sp>
          <p:nvSpPr>
            <p:cNvPr id="3" name="object 3"/>
            <p:cNvSpPr/>
            <p:nvPr/>
          </p:nvSpPr>
          <p:spPr>
            <a:xfrm>
              <a:off x="0" y="6335261"/>
              <a:ext cx="12192000" cy="452120"/>
            </a:xfrm>
            <a:custGeom>
              <a:avLst/>
              <a:gdLst/>
              <a:ahLst/>
              <a:cxnLst/>
              <a:rect l="l" t="t" r="r" b="b"/>
              <a:pathLst>
                <a:path w="12192000" h="452120">
                  <a:moveTo>
                    <a:pt x="12192000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92000" y="45196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12408"/>
              <a:ext cx="12192000" cy="475615"/>
            </a:xfrm>
            <a:custGeom>
              <a:avLst/>
              <a:gdLst/>
              <a:ahLst/>
              <a:cxnLst/>
              <a:rect l="l" t="t" r="r" b="b"/>
              <a:pathLst>
                <a:path w="12192000" h="475615">
                  <a:moveTo>
                    <a:pt x="5211445" y="23685"/>
                  </a:moveTo>
                  <a:lnTo>
                    <a:pt x="0" y="22440"/>
                  </a:lnTo>
                  <a:lnTo>
                    <a:pt x="0" y="475221"/>
                  </a:lnTo>
                  <a:lnTo>
                    <a:pt x="382892" y="475221"/>
                  </a:lnTo>
                  <a:lnTo>
                    <a:pt x="5211445" y="23685"/>
                  </a:lnTo>
                  <a:close/>
                </a:path>
                <a:path w="12192000" h="475615">
                  <a:moveTo>
                    <a:pt x="12192000" y="0"/>
                  </a:moveTo>
                  <a:lnTo>
                    <a:pt x="11522202" y="49682"/>
                  </a:lnTo>
                  <a:lnTo>
                    <a:pt x="922782" y="475221"/>
                  </a:lnTo>
                  <a:lnTo>
                    <a:pt x="12192000" y="47522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26352" y="5438140"/>
              <a:ext cx="210820" cy="317500"/>
            </a:xfrm>
            <a:custGeom>
              <a:avLst/>
              <a:gdLst/>
              <a:ahLst/>
              <a:cxnLst/>
              <a:rect l="l" t="t" r="r" b="b"/>
              <a:pathLst>
                <a:path w="210820" h="317500">
                  <a:moveTo>
                    <a:pt x="210312" y="110490"/>
                  </a:moveTo>
                  <a:lnTo>
                    <a:pt x="138811" y="110490"/>
                  </a:lnTo>
                  <a:lnTo>
                    <a:pt x="138811" y="0"/>
                  </a:lnTo>
                  <a:lnTo>
                    <a:pt x="71501" y="0"/>
                  </a:lnTo>
                  <a:lnTo>
                    <a:pt x="71501" y="110490"/>
                  </a:lnTo>
                  <a:lnTo>
                    <a:pt x="0" y="110490"/>
                  </a:lnTo>
                  <a:lnTo>
                    <a:pt x="0" y="207010"/>
                  </a:lnTo>
                  <a:lnTo>
                    <a:pt x="71501" y="207010"/>
                  </a:lnTo>
                  <a:lnTo>
                    <a:pt x="71501" y="317500"/>
                  </a:lnTo>
                  <a:lnTo>
                    <a:pt x="138811" y="317500"/>
                  </a:lnTo>
                  <a:lnTo>
                    <a:pt x="138811" y="207010"/>
                  </a:lnTo>
                  <a:lnTo>
                    <a:pt x="210312" y="207010"/>
                  </a:lnTo>
                  <a:lnTo>
                    <a:pt x="210312" y="11049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81621" y="5055870"/>
              <a:ext cx="1757680" cy="1771014"/>
            </a:xfrm>
            <a:custGeom>
              <a:avLst/>
              <a:gdLst/>
              <a:ahLst/>
              <a:cxnLst/>
              <a:rect l="l" t="t" r="r" b="b"/>
              <a:pathLst>
                <a:path w="1757679" h="1771015">
                  <a:moveTo>
                    <a:pt x="0" y="1770887"/>
                  </a:moveTo>
                  <a:lnTo>
                    <a:pt x="1757172" y="1770887"/>
                  </a:lnTo>
                  <a:lnTo>
                    <a:pt x="1757172" y="0"/>
                  </a:lnTo>
                  <a:lnTo>
                    <a:pt x="0" y="0"/>
                  </a:lnTo>
                  <a:lnTo>
                    <a:pt x="0" y="1770887"/>
                  </a:lnTo>
                  <a:close/>
                </a:path>
              </a:pathLst>
            </a:custGeom>
            <a:ln w="25908">
              <a:solidFill>
                <a:srgbClr val="B0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9381" y="4938521"/>
            <a:ext cx="1908175" cy="1183640"/>
          </a:xfrm>
          <a:prstGeom prst="rect">
            <a:avLst/>
          </a:prstGeom>
          <a:ln w="25908">
            <a:solidFill>
              <a:srgbClr val="B04634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38100" marR="29845" indent="-1270" algn="ctr">
              <a:lnSpc>
                <a:spcPct val="100000"/>
              </a:lnSpc>
              <a:spcBef>
                <a:spcPts val="365"/>
              </a:spcBef>
            </a:pPr>
            <a:r>
              <a:rPr sz="1800" spc="-20" dirty="0">
                <a:latin typeface="Times New Roman"/>
                <a:cs typeface="Times New Roman"/>
              </a:rPr>
              <a:t>Н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ли</a:t>
            </a:r>
            <a:r>
              <a:rPr sz="1800" spc="-20" dirty="0">
                <a:latin typeface="Times New Roman"/>
                <a:cs typeface="Times New Roman"/>
              </a:rPr>
              <a:t>ч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высше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25" dirty="0">
                <a:latin typeface="Times New Roman"/>
                <a:cs typeface="Times New Roman"/>
              </a:rPr>
              <a:t>кв</a:t>
            </a:r>
            <a:r>
              <a:rPr sz="1800" spc="-20" dirty="0">
                <a:latin typeface="Times New Roman"/>
                <a:cs typeface="Times New Roman"/>
              </a:rPr>
              <a:t>а</a:t>
            </a:r>
            <a:r>
              <a:rPr sz="1800" spc="-25" dirty="0">
                <a:latin typeface="Times New Roman"/>
                <a:cs typeface="Times New Roman"/>
              </a:rPr>
              <a:t>л</a:t>
            </a:r>
            <a:r>
              <a:rPr sz="1800" spc="-30" dirty="0">
                <a:latin typeface="Times New Roman"/>
                <a:cs typeface="Times New Roman"/>
              </a:rPr>
              <a:t>ифи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spc="-20" dirty="0">
                <a:latin typeface="Times New Roman"/>
                <a:cs typeface="Times New Roman"/>
              </a:rPr>
              <a:t>а</a:t>
            </a:r>
            <a:r>
              <a:rPr sz="1800" spc="-30" dirty="0">
                <a:latin typeface="Times New Roman"/>
                <a:cs typeface="Times New Roman"/>
              </a:rPr>
              <a:t>ци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spc="-30" dirty="0">
                <a:latin typeface="Times New Roman"/>
                <a:cs typeface="Times New Roman"/>
              </a:rPr>
              <a:t>нн</a:t>
            </a:r>
            <a:r>
              <a:rPr sz="1800" spc="-4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й  </a:t>
            </a:r>
            <a:r>
              <a:rPr sz="1800" spc="-15" dirty="0">
                <a:latin typeface="Times New Roman"/>
                <a:cs typeface="Times New Roman"/>
              </a:rPr>
              <a:t>категории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1156" y="5393689"/>
            <a:ext cx="289560" cy="290830"/>
          </a:xfrm>
          <a:custGeom>
            <a:avLst/>
            <a:gdLst/>
            <a:ahLst/>
            <a:cxnLst/>
            <a:rect l="l" t="t" r="r" b="b"/>
            <a:pathLst>
              <a:path w="289560" h="290829">
                <a:moveTo>
                  <a:pt x="289433" y="99060"/>
                </a:moveTo>
                <a:lnTo>
                  <a:pt x="191008" y="99060"/>
                </a:lnTo>
                <a:lnTo>
                  <a:pt x="191008" y="0"/>
                </a:lnTo>
                <a:lnTo>
                  <a:pt x="98425" y="0"/>
                </a:lnTo>
                <a:lnTo>
                  <a:pt x="98425" y="99060"/>
                </a:lnTo>
                <a:lnTo>
                  <a:pt x="0" y="99060"/>
                </a:lnTo>
                <a:lnTo>
                  <a:pt x="0" y="190500"/>
                </a:lnTo>
                <a:lnTo>
                  <a:pt x="98425" y="190500"/>
                </a:lnTo>
                <a:lnTo>
                  <a:pt x="98425" y="290830"/>
                </a:lnTo>
                <a:lnTo>
                  <a:pt x="191008" y="290830"/>
                </a:lnTo>
                <a:lnTo>
                  <a:pt x="191008" y="190500"/>
                </a:lnTo>
                <a:lnTo>
                  <a:pt x="289433" y="190500"/>
                </a:lnTo>
                <a:lnTo>
                  <a:pt x="289433" y="9906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47010" y="5055870"/>
            <a:ext cx="1460500" cy="1066165"/>
          </a:xfrm>
          <a:prstGeom prst="rect">
            <a:avLst/>
          </a:prstGeom>
          <a:ln w="25907">
            <a:solidFill>
              <a:srgbClr val="B04634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284480" marR="262255" indent="-74930">
              <a:lnSpc>
                <a:spcPct val="73900"/>
              </a:lnSpc>
            </a:pP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15" dirty="0">
                <a:latin typeface="Times New Roman"/>
                <a:cs typeface="Times New Roman"/>
              </a:rPr>
              <a:t>я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spc="-15" dirty="0">
                <a:latin typeface="Times New Roman"/>
                <a:cs typeface="Times New Roman"/>
              </a:rPr>
              <a:t>ни</a:t>
            </a:r>
            <a:r>
              <a:rPr sz="1800" dirty="0">
                <a:latin typeface="Times New Roman"/>
                <a:cs typeface="Times New Roman"/>
              </a:rPr>
              <a:t>е  </a:t>
            </a:r>
            <a:r>
              <a:rPr sz="1800" spc="-15" dirty="0">
                <a:latin typeface="Times New Roman"/>
                <a:cs typeface="Times New Roman"/>
              </a:rPr>
              <a:t>педагога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0352" y="5443220"/>
            <a:ext cx="291465" cy="327660"/>
          </a:xfrm>
          <a:custGeom>
            <a:avLst/>
            <a:gdLst/>
            <a:ahLst/>
            <a:cxnLst/>
            <a:rect l="l" t="t" r="r" b="b"/>
            <a:pathLst>
              <a:path w="291464" h="327660">
                <a:moveTo>
                  <a:pt x="290957" y="116840"/>
                </a:moveTo>
                <a:lnTo>
                  <a:pt x="192024" y="116840"/>
                </a:lnTo>
                <a:lnTo>
                  <a:pt x="192024" y="0"/>
                </a:lnTo>
                <a:lnTo>
                  <a:pt x="98933" y="0"/>
                </a:lnTo>
                <a:lnTo>
                  <a:pt x="98933" y="116840"/>
                </a:lnTo>
                <a:lnTo>
                  <a:pt x="0" y="116840"/>
                </a:lnTo>
                <a:lnTo>
                  <a:pt x="0" y="209550"/>
                </a:lnTo>
                <a:lnTo>
                  <a:pt x="98933" y="209550"/>
                </a:lnTo>
                <a:lnTo>
                  <a:pt x="98933" y="327660"/>
                </a:lnTo>
                <a:lnTo>
                  <a:pt x="192024" y="327660"/>
                </a:lnTo>
                <a:lnTo>
                  <a:pt x="192024" y="209550"/>
                </a:lnTo>
                <a:lnTo>
                  <a:pt x="290957" y="209550"/>
                </a:lnTo>
                <a:lnTo>
                  <a:pt x="290957" y="11684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58105" y="5055870"/>
            <a:ext cx="1807845" cy="1066165"/>
          </a:xfrm>
          <a:prstGeom prst="rect">
            <a:avLst/>
          </a:prstGeom>
          <a:ln w="25907">
            <a:solidFill>
              <a:srgbClr val="B04634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215900" marR="294640" indent="57785">
              <a:lnSpc>
                <a:spcPct val="73900"/>
              </a:lnSpc>
            </a:pPr>
            <a:r>
              <a:rPr sz="1800" spc="-20" dirty="0">
                <a:latin typeface="Times New Roman"/>
                <a:cs typeface="Times New Roman"/>
              </a:rPr>
              <a:t>Х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ата</a:t>
            </a:r>
            <a:r>
              <a:rPr sz="1800" spc="-15" dirty="0">
                <a:latin typeface="Times New Roman"/>
                <a:cs typeface="Times New Roman"/>
              </a:rPr>
              <a:t>й</a:t>
            </a:r>
            <a:r>
              <a:rPr sz="1800" spc="-10" dirty="0">
                <a:latin typeface="Times New Roman"/>
                <a:cs typeface="Times New Roman"/>
              </a:rPr>
              <a:t>ств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spc="-20" dirty="0">
                <a:latin typeface="Times New Roman"/>
                <a:cs typeface="Times New Roman"/>
              </a:rPr>
              <a:t>б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т</a:t>
            </a:r>
            <a:r>
              <a:rPr sz="1800" spc="-15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spc="-10" dirty="0">
                <a:latin typeface="Times New Roman"/>
                <a:cs typeface="Times New Roman"/>
              </a:rPr>
              <a:t>ате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1621" y="5055870"/>
            <a:ext cx="1757680" cy="1771014"/>
          </a:xfrm>
          <a:prstGeom prst="rect">
            <a:avLst/>
          </a:prstGeom>
          <a:ln w="25907">
            <a:solidFill>
              <a:srgbClr val="B04634"/>
            </a:solidFill>
          </a:ln>
        </p:spPr>
        <p:txBody>
          <a:bodyPr vert="horz" wrap="square" lIns="0" tIns="201295" rIns="0" bIns="0" rtlCol="0">
            <a:spAutoFit/>
          </a:bodyPr>
          <a:lstStyle/>
          <a:p>
            <a:pPr marL="168275" marR="6350">
              <a:lnSpc>
                <a:spcPct val="100000"/>
              </a:lnSpc>
              <a:spcBef>
                <a:spcPts val="1585"/>
              </a:spcBef>
            </a:pPr>
            <a:r>
              <a:rPr sz="1800" spc="-15" dirty="0">
                <a:latin typeface="Times New Roman"/>
                <a:cs typeface="Times New Roman"/>
              </a:rPr>
              <a:t>Экспертиза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</a:t>
            </a:r>
            <a:r>
              <a:rPr sz="1800" spc="-10" dirty="0">
                <a:latin typeface="Times New Roman"/>
                <a:cs typeface="Times New Roman"/>
              </a:rPr>
              <a:t>аттеста</a:t>
            </a:r>
            <a:r>
              <a:rPr sz="1800" spc="-15" dirty="0">
                <a:latin typeface="Times New Roman"/>
                <a:cs typeface="Times New Roman"/>
              </a:rPr>
              <a:t>ционн</a:t>
            </a:r>
            <a:r>
              <a:rPr sz="1800" spc="-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я  </a:t>
            </a:r>
            <a:r>
              <a:rPr sz="1800" spc="-15" dirty="0">
                <a:latin typeface="Times New Roman"/>
                <a:cs typeface="Times New Roman"/>
              </a:rPr>
              <a:t>комиссия)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8788" y="5465029"/>
            <a:ext cx="8761095" cy="1346200"/>
            <a:chOff x="208788" y="5465029"/>
            <a:chExt cx="8761095" cy="1346200"/>
          </a:xfrm>
        </p:grpSpPr>
        <p:sp>
          <p:nvSpPr>
            <p:cNvPr id="14" name="object 14"/>
            <p:cNvSpPr/>
            <p:nvPr/>
          </p:nvSpPr>
          <p:spPr>
            <a:xfrm>
              <a:off x="8734044" y="5465038"/>
              <a:ext cx="236220" cy="247015"/>
            </a:xfrm>
            <a:custGeom>
              <a:avLst/>
              <a:gdLst/>
              <a:ahLst/>
              <a:cxnLst/>
              <a:rect l="l" t="t" r="r" b="b"/>
              <a:pathLst>
                <a:path w="236220" h="247014">
                  <a:moveTo>
                    <a:pt x="235712" y="147993"/>
                  </a:moveTo>
                  <a:lnTo>
                    <a:pt x="0" y="147993"/>
                  </a:lnTo>
                  <a:lnTo>
                    <a:pt x="0" y="246773"/>
                  </a:lnTo>
                  <a:lnTo>
                    <a:pt x="235712" y="246773"/>
                  </a:lnTo>
                  <a:lnTo>
                    <a:pt x="235712" y="147993"/>
                  </a:lnTo>
                  <a:close/>
                </a:path>
                <a:path w="236220" h="247014">
                  <a:moveTo>
                    <a:pt x="235712" y="0"/>
                  </a:moveTo>
                  <a:lnTo>
                    <a:pt x="0" y="0"/>
                  </a:lnTo>
                  <a:lnTo>
                    <a:pt x="0" y="98577"/>
                  </a:lnTo>
                  <a:lnTo>
                    <a:pt x="235712" y="98577"/>
                  </a:lnTo>
                  <a:lnTo>
                    <a:pt x="235712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788" y="6377939"/>
              <a:ext cx="6778752" cy="43281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085326" y="5109209"/>
            <a:ext cx="2788920" cy="824865"/>
          </a:xfrm>
          <a:prstGeom prst="rect">
            <a:avLst/>
          </a:prstGeom>
          <a:ln w="25907">
            <a:solidFill>
              <a:srgbClr val="B04634"/>
            </a:solidFill>
          </a:ln>
        </p:spPr>
        <p:txBody>
          <a:bodyPr vert="horz" wrap="square" lIns="0" tIns="184150" rIns="0" bIns="0" rtlCol="0">
            <a:spAutoFit/>
          </a:bodyPr>
          <a:lstStyle/>
          <a:p>
            <a:pPr marL="843915" marR="514350" indent="-394970">
              <a:lnSpc>
                <a:spcPct val="73900"/>
              </a:lnSpc>
              <a:spcBef>
                <a:spcPts val="1450"/>
              </a:spcBef>
            </a:pPr>
            <a:r>
              <a:rPr sz="1800" spc="-15" dirty="0">
                <a:latin typeface="Calibri Light"/>
                <a:cs typeface="Calibri Light"/>
              </a:rPr>
              <a:t>к</a:t>
            </a:r>
            <a:r>
              <a:rPr sz="1800" spc="-10" dirty="0">
                <a:latin typeface="Calibri Light"/>
                <a:cs typeface="Calibri Light"/>
              </a:rPr>
              <a:t>ва</a:t>
            </a:r>
            <a:r>
              <a:rPr sz="1800" spc="-20" dirty="0">
                <a:latin typeface="Calibri Light"/>
                <a:cs typeface="Calibri Light"/>
              </a:rPr>
              <a:t>л</a:t>
            </a:r>
            <a:r>
              <a:rPr sz="1800" spc="-10" dirty="0">
                <a:latin typeface="Calibri Light"/>
                <a:cs typeface="Calibri Light"/>
              </a:rPr>
              <a:t>и</a:t>
            </a:r>
            <a:r>
              <a:rPr sz="1800" spc="-20" dirty="0">
                <a:latin typeface="Calibri Light"/>
                <a:cs typeface="Calibri Light"/>
              </a:rPr>
              <a:t>ф</a:t>
            </a:r>
            <a:r>
              <a:rPr sz="1800" spc="-10" dirty="0">
                <a:latin typeface="Calibri Light"/>
                <a:cs typeface="Calibri Light"/>
              </a:rPr>
              <a:t>и</a:t>
            </a:r>
            <a:r>
              <a:rPr sz="1800" spc="-15" dirty="0">
                <a:latin typeface="Calibri Light"/>
                <a:cs typeface="Calibri Light"/>
              </a:rPr>
              <a:t>к</a:t>
            </a:r>
            <a:r>
              <a:rPr sz="1800" spc="-10" dirty="0">
                <a:latin typeface="Calibri Light"/>
                <a:cs typeface="Calibri Light"/>
              </a:rPr>
              <a:t>аци</a:t>
            </a:r>
            <a:r>
              <a:rPr sz="1800" spc="-20" dirty="0">
                <a:latin typeface="Calibri Light"/>
                <a:cs typeface="Calibri Light"/>
              </a:rPr>
              <a:t>онн</a:t>
            </a:r>
            <a:r>
              <a:rPr sz="1800" spc="-10" dirty="0">
                <a:latin typeface="Calibri Light"/>
                <a:cs typeface="Calibri Light"/>
              </a:rPr>
              <a:t>а</a:t>
            </a:r>
            <a:r>
              <a:rPr sz="1800" dirty="0">
                <a:latin typeface="Calibri Light"/>
                <a:cs typeface="Calibri Light"/>
              </a:rPr>
              <a:t>я  </a:t>
            </a:r>
            <a:r>
              <a:rPr sz="1800" spc="-15" dirty="0">
                <a:latin typeface="Calibri Light"/>
                <a:cs typeface="Calibri Light"/>
              </a:rPr>
              <a:t>категория</a:t>
            </a:r>
            <a:endParaRPr sz="1800">
              <a:latin typeface="Calibri Light"/>
              <a:cs typeface="Calibri Light"/>
            </a:endParaRPr>
          </a:p>
          <a:p>
            <a:pPr marL="380365">
              <a:lnSpc>
                <a:spcPts val="1680"/>
              </a:lnSpc>
            </a:pPr>
            <a:r>
              <a:rPr sz="1800" spc="-20" dirty="0">
                <a:latin typeface="Calibri Light"/>
                <a:cs typeface="Calibri Light"/>
              </a:rPr>
              <a:t>«педагог-наставник»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0174" y="1953844"/>
            <a:ext cx="11152505" cy="298831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 marR="7620" algn="just">
              <a:lnSpc>
                <a:spcPct val="80900"/>
              </a:lnSpc>
              <a:spcBef>
                <a:spcPts val="545"/>
              </a:spcBef>
            </a:pP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п.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45. </a:t>
            </a:r>
            <a:r>
              <a:rPr sz="1850" dirty="0">
                <a:latin typeface="Times New Roman"/>
                <a:cs typeface="Times New Roman"/>
              </a:rPr>
              <a:t>Аттестация </a:t>
            </a:r>
            <a:r>
              <a:rPr sz="1850" spc="10" dirty="0">
                <a:latin typeface="Times New Roman"/>
                <a:cs typeface="Times New Roman"/>
              </a:rPr>
              <a:t>в </a:t>
            </a:r>
            <a:r>
              <a:rPr sz="1850" spc="5" dirty="0">
                <a:latin typeface="Times New Roman"/>
                <a:cs typeface="Times New Roman"/>
              </a:rPr>
              <a:t>целях установления </a:t>
            </a:r>
            <a:r>
              <a:rPr sz="1850" spc="10" dirty="0">
                <a:latin typeface="Times New Roman"/>
                <a:cs typeface="Times New Roman"/>
              </a:rPr>
              <a:t>квалификационной </a:t>
            </a:r>
            <a:r>
              <a:rPr sz="1850" spc="5" dirty="0">
                <a:latin typeface="Times New Roman"/>
                <a:cs typeface="Times New Roman"/>
              </a:rPr>
              <a:t>категории </a:t>
            </a:r>
            <a:r>
              <a:rPr sz="1850" spc="-5" dirty="0">
                <a:latin typeface="Times New Roman"/>
                <a:cs typeface="Times New Roman"/>
              </a:rPr>
              <a:t>«педагог- </a:t>
            </a:r>
            <a:r>
              <a:rPr sz="1850" dirty="0">
                <a:latin typeface="Times New Roman"/>
                <a:cs typeface="Times New Roman"/>
              </a:rPr>
              <a:t>наставник» </a:t>
            </a:r>
            <a:r>
              <a:rPr sz="1850" spc="5" dirty="0">
                <a:latin typeface="Times New Roman"/>
                <a:cs typeface="Times New Roman"/>
              </a:rPr>
              <a:t>проводится </a:t>
            </a:r>
            <a:r>
              <a:rPr sz="1850" b="1" spc="-5" dirty="0">
                <a:solidFill>
                  <a:srgbClr val="242424"/>
                </a:solidFill>
                <a:latin typeface="Times New Roman"/>
                <a:cs typeface="Times New Roman"/>
              </a:rPr>
              <a:t>по </a:t>
            </a:r>
            <a:r>
              <a:rPr sz="1850" b="1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b="1" spc="5" dirty="0">
                <a:solidFill>
                  <a:srgbClr val="242424"/>
                </a:solidFill>
                <a:latin typeface="Times New Roman"/>
                <a:cs typeface="Times New Roman"/>
              </a:rPr>
              <a:t>желанию</a:t>
            </a:r>
            <a:r>
              <a:rPr sz="1850" b="1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solidFill>
                  <a:srgbClr val="242424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работников,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допускаются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педагогические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работники,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Times New Roman"/>
                <a:cs typeface="Times New Roman"/>
              </a:rPr>
              <a:t>имеющие</a:t>
            </a:r>
            <a:r>
              <a:rPr sz="1850" b="1" spc="10" dirty="0">
                <a:latin typeface="Times New Roman"/>
                <a:cs typeface="Times New Roman"/>
              </a:rPr>
              <a:t> </a:t>
            </a:r>
            <a:r>
              <a:rPr sz="1850" b="1" spc="5" dirty="0">
                <a:latin typeface="Times New Roman"/>
                <a:cs typeface="Times New Roman"/>
              </a:rPr>
              <a:t>высшую </a:t>
            </a:r>
            <a:r>
              <a:rPr sz="1850" b="1" spc="10" dirty="0">
                <a:latin typeface="Times New Roman"/>
                <a:cs typeface="Times New Roman"/>
              </a:rPr>
              <a:t> </a:t>
            </a:r>
            <a:r>
              <a:rPr sz="1850" b="1" spc="-5" dirty="0">
                <a:latin typeface="Times New Roman"/>
                <a:cs typeface="Times New Roman"/>
              </a:rPr>
              <a:t>квалификационную</a:t>
            </a:r>
            <a:r>
              <a:rPr sz="1850" b="1" spc="-85" dirty="0">
                <a:latin typeface="Times New Roman"/>
                <a:cs typeface="Times New Roman"/>
              </a:rPr>
              <a:t> </a:t>
            </a:r>
            <a:r>
              <a:rPr sz="1850" b="1" dirty="0">
                <a:latin typeface="Times New Roman"/>
                <a:cs typeface="Times New Roman"/>
              </a:rPr>
              <a:t>категорию</a:t>
            </a: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ts val="1800"/>
              </a:lnSpc>
              <a:spcBef>
                <a:spcPts val="1590"/>
              </a:spcBef>
            </a:pPr>
            <a:r>
              <a:rPr sz="1850" dirty="0">
                <a:solidFill>
                  <a:srgbClr val="242424"/>
                </a:solidFill>
                <a:latin typeface="Times New Roman"/>
                <a:cs typeface="Times New Roman"/>
              </a:rPr>
              <a:t>п.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47. </a:t>
            </a:r>
            <a:r>
              <a:rPr sz="1850" dirty="0">
                <a:latin typeface="Times New Roman"/>
                <a:cs typeface="Times New Roman"/>
              </a:rPr>
              <a:t>Аттестация </a:t>
            </a:r>
            <a:r>
              <a:rPr sz="1850" spc="-10" dirty="0">
                <a:latin typeface="Times New Roman"/>
                <a:cs typeface="Times New Roman"/>
              </a:rPr>
              <a:t>педагогических </a:t>
            </a:r>
            <a:r>
              <a:rPr sz="1850" spc="-5" dirty="0">
                <a:latin typeface="Times New Roman"/>
                <a:cs typeface="Times New Roman"/>
              </a:rPr>
              <a:t>работников </a:t>
            </a:r>
            <a:r>
              <a:rPr sz="1850" spc="10" dirty="0">
                <a:latin typeface="Times New Roman"/>
                <a:cs typeface="Times New Roman"/>
              </a:rPr>
              <a:t>в </a:t>
            </a:r>
            <a:r>
              <a:rPr sz="1850" spc="5" dirty="0">
                <a:latin typeface="Times New Roman"/>
                <a:cs typeface="Times New Roman"/>
              </a:rPr>
              <a:t>целях установления </a:t>
            </a:r>
            <a:r>
              <a:rPr sz="1850" spc="-5" dirty="0">
                <a:latin typeface="Times New Roman"/>
                <a:cs typeface="Times New Roman"/>
              </a:rPr>
              <a:t>квалификационной категории </a:t>
            </a:r>
            <a:r>
              <a:rPr sz="1850" spc="-10" dirty="0">
                <a:latin typeface="Times New Roman"/>
                <a:cs typeface="Times New Roman"/>
              </a:rPr>
              <a:t>«педагог- </a:t>
            </a:r>
            <a:r>
              <a:rPr sz="1850" spc="-5" dirty="0">
                <a:latin typeface="Times New Roman"/>
                <a:cs typeface="Times New Roman"/>
              </a:rPr>
              <a:t> наставник»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проводится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на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основании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spc="-15" dirty="0">
                <a:solidFill>
                  <a:srgbClr val="B04634"/>
                </a:solidFill>
                <a:latin typeface="Times New Roman"/>
                <a:cs typeface="Times New Roman"/>
              </a:rPr>
              <a:t>заявлений</a:t>
            </a:r>
            <a:r>
              <a:rPr sz="1850" spc="-145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в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аттестационную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комиссию</a:t>
            </a: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800"/>
              </a:lnSpc>
              <a:spcBef>
                <a:spcPts val="1595"/>
              </a:spcBef>
            </a:pPr>
            <a:r>
              <a:rPr sz="1850" spc="10" dirty="0">
                <a:latin typeface="Times New Roman"/>
                <a:cs typeface="Times New Roman"/>
              </a:rPr>
              <a:t>К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10" dirty="0">
                <a:latin typeface="Times New Roman"/>
                <a:cs typeface="Times New Roman"/>
              </a:rPr>
              <a:t>заявлению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прилагается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B04634"/>
                </a:solidFill>
                <a:latin typeface="Times New Roman"/>
                <a:cs typeface="Times New Roman"/>
              </a:rPr>
              <a:t>ходатайство</a:t>
            </a:r>
            <a:r>
              <a:rPr sz="2000" b="1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работодателя,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характеризующее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деятельность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242424"/>
                </a:solidFill>
                <a:latin typeface="Times New Roman"/>
                <a:cs typeface="Times New Roman"/>
              </a:rPr>
              <a:t>педагогического </a:t>
            </a:r>
            <a:r>
              <a:rPr sz="1850" spc="-5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работника,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направленную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на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совершенствование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наставничества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непосредственно</a:t>
            </a:r>
            <a:r>
              <a:rPr sz="18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1850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образовательной 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организации</a:t>
            </a:r>
            <a:r>
              <a:rPr sz="185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85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показателям</a:t>
            </a:r>
            <a:r>
              <a:rPr sz="1850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п.</a:t>
            </a:r>
            <a:r>
              <a:rPr sz="185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5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51</a:t>
            </a:r>
            <a:endParaRPr sz="1850">
              <a:latin typeface="Times New Roman"/>
              <a:cs typeface="Times New Roman"/>
            </a:endParaRPr>
          </a:p>
          <a:p>
            <a:pPr marL="12700" marR="6985" algn="just">
              <a:lnSpc>
                <a:spcPts val="1789"/>
              </a:lnSpc>
              <a:spcBef>
                <a:spcPts val="1590"/>
              </a:spcBef>
            </a:pP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Ходатайство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р</a:t>
            </a:r>
            <a:r>
              <a:rPr sz="1850" spc="5" dirty="0">
                <a:latin typeface="Times New Roman"/>
                <a:cs typeface="Times New Roman"/>
              </a:rPr>
              <a:t>аботодателя</a:t>
            </a:r>
            <a:r>
              <a:rPr sz="1850" spc="10" dirty="0">
                <a:latin typeface="Times New Roman"/>
                <a:cs typeface="Times New Roman"/>
              </a:rPr>
              <a:t> формируется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на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основе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решения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5" dirty="0">
                <a:solidFill>
                  <a:srgbClr val="242424"/>
                </a:solidFill>
                <a:latin typeface="Times New Roman"/>
                <a:cs typeface="Times New Roman"/>
              </a:rPr>
              <a:t>совета</a:t>
            </a:r>
            <a:r>
              <a:rPr sz="1850" spc="10" dirty="0">
                <a:solidFill>
                  <a:srgbClr val="242424"/>
                </a:solidFill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образовательной </a:t>
            </a:r>
            <a:r>
              <a:rPr sz="185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организации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(иного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коллегиального</a:t>
            </a:r>
            <a:r>
              <a:rPr sz="1850" spc="-85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органа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5" dirty="0">
                <a:latin typeface="Times New Roman"/>
                <a:cs typeface="Times New Roman"/>
              </a:rPr>
              <a:t>управления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образовательной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spc="-5" dirty="0">
                <a:latin typeface="Times New Roman"/>
                <a:cs typeface="Times New Roman"/>
              </a:rPr>
              <a:t>организации)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66370" marR="5080">
              <a:lnSpc>
                <a:spcPts val="2690"/>
              </a:lnSpc>
              <a:spcBef>
                <a:spcPts val="740"/>
              </a:spcBef>
              <a:tabLst>
                <a:tab pos="2038350" algn="l"/>
                <a:tab pos="4552950" algn="l"/>
                <a:tab pos="6419215" algn="l"/>
                <a:tab pos="6726555" algn="l"/>
                <a:tab pos="7733030" algn="l"/>
              </a:tabLst>
            </a:pPr>
            <a:r>
              <a:rPr spc="-155" dirty="0"/>
              <a:t>А</a:t>
            </a:r>
            <a:r>
              <a:rPr spc="-5" dirty="0"/>
              <a:t>тт</a:t>
            </a:r>
            <a:r>
              <a:rPr spc="60" dirty="0"/>
              <a:t>е</a:t>
            </a:r>
            <a:r>
              <a:rPr spc="-5" dirty="0"/>
              <a:t>с</a:t>
            </a:r>
            <a:r>
              <a:rPr spc="25" dirty="0"/>
              <a:t>т</a:t>
            </a:r>
            <a:r>
              <a:rPr spc="-5" dirty="0"/>
              <a:t>ация</a:t>
            </a:r>
            <a:r>
              <a:rPr dirty="0"/>
              <a:t>	</a:t>
            </a:r>
            <a:r>
              <a:rPr spc="-10" dirty="0"/>
              <a:t>п</a:t>
            </a:r>
            <a:r>
              <a:rPr spc="-45" dirty="0"/>
              <a:t>е</a:t>
            </a:r>
            <a:r>
              <a:rPr spc="-5" dirty="0"/>
              <a:t>да</a:t>
            </a:r>
            <a:r>
              <a:rPr spc="-75" dirty="0"/>
              <a:t>г</a:t>
            </a:r>
            <a:r>
              <a:rPr spc="-5" dirty="0"/>
              <a:t>о</a:t>
            </a:r>
            <a:r>
              <a:rPr dirty="0"/>
              <a:t>г</a:t>
            </a:r>
            <a:r>
              <a:rPr spc="-10" dirty="0"/>
              <a:t>ич</a:t>
            </a:r>
            <a:r>
              <a:rPr spc="55" dirty="0"/>
              <a:t>е</a:t>
            </a:r>
            <a:r>
              <a:rPr spc="-5" dirty="0"/>
              <a:t>ских</a:t>
            </a:r>
            <a:r>
              <a:rPr dirty="0"/>
              <a:t>	</a:t>
            </a:r>
            <a:r>
              <a:rPr spc="-5" dirty="0"/>
              <a:t>раб</a:t>
            </a:r>
            <a:r>
              <a:rPr spc="-35" dirty="0"/>
              <a:t>о</a:t>
            </a:r>
            <a:r>
              <a:rPr spc="-5" dirty="0"/>
              <a:t>тн</a:t>
            </a:r>
            <a:r>
              <a:rPr dirty="0"/>
              <a:t>и</a:t>
            </a:r>
            <a:r>
              <a:rPr spc="-155" dirty="0"/>
              <a:t>к</a:t>
            </a:r>
            <a:r>
              <a:rPr spc="-5" dirty="0"/>
              <a:t>ов</a:t>
            </a:r>
            <a:r>
              <a:rPr dirty="0"/>
              <a:t>	</a:t>
            </a:r>
            <a:r>
              <a:rPr spc="-5" dirty="0"/>
              <a:t>в</a:t>
            </a:r>
            <a:r>
              <a:rPr dirty="0"/>
              <a:t>	</a:t>
            </a:r>
            <a:r>
              <a:rPr spc="-10" dirty="0"/>
              <a:t>целя</a:t>
            </a:r>
            <a:r>
              <a:rPr spc="-5" dirty="0"/>
              <a:t>х</a:t>
            </a:r>
            <a:r>
              <a:rPr dirty="0"/>
              <a:t>	</a:t>
            </a:r>
            <a:r>
              <a:rPr spc="-5" dirty="0"/>
              <a:t>ус</a:t>
            </a:r>
            <a:r>
              <a:rPr spc="30" dirty="0"/>
              <a:t>т</a:t>
            </a:r>
            <a:r>
              <a:rPr spc="-5" dirty="0"/>
              <a:t>ано</a:t>
            </a:r>
            <a:r>
              <a:rPr spc="-40" dirty="0"/>
              <a:t>в</a:t>
            </a:r>
            <a:r>
              <a:rPr spc="-10" dirty="0"/>
              <a:t>л</a:t>
            </a:r>
            <a:r>
              <a:rPr spc="-15" dirty="0"/>
              <a:t>е</a:t>
            </a:r>
            <a:r>
              <a:rPr spc="-10" dirty="0"/>
              <a:t>ния  </a:t>
            </a:r>
            <a:r>
              <a:rPr spc="-20" dirty="0"/>
              <a:t>квалификационной</a:t>
            </a:r>
            <a:r>
              <a:rPr spc="-10" dirty="0"/>
              <a:t> </a:t>
            </a:r>
            <a:r>
              <a:rPr spc="-60" dirty="0"/>
              <a:t>категории</a:t>
            </a:r>
            <a:r>
              <a:rPr spc="-25" dirty="0"/>
              <a:t> </a:t>
            </a:r>
            <a:r>
              <a:rPr spc="-35" dirty="0"/>
              <a:t>«педагог-наставник»</a:t>
            </a: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" y="91439"/>
            <a:ext cx="918972" cy="1136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63135"/>
            <a:ext cx="12192000" cy="895350"/>
            <a:chOff x="0" y="5963135"/>
            <a:chExt cx="12192000" cy="895350"/>
          </a:xfrm>
        </p:grpSpPr>
        <p:sp>
          <p:nvSpPr>
            <p:cNvPr id="3" name="object 3"/>
            <p:cNvSpPr/>
            <p:nvPr/>
          </p:nvSpPr>
          <p:spPr>
            <a:xfrm>
              <a:off x="0" y="6405365"/>
              <a:ext cx="12134215" cy="452120"/>
            </a:xfrm>
            <a:custGeom>
              <a:avLst/>
              <a:gdLst/>
              <a:ahLst/>
              <a:cxnLst/>
              <a:rect l="l" t="t" r="r" b="b"/>
              <a:pathLst>
                <a:path w="12134215" h="452120">
                  <a:moveTo>
                    <a:pt x="12134088" y="0"/>
                  </a:moveTo>
                  <a:lnTo>
                    <a:pt x="0" y="0"/>
                  </a:lnTo>
                  <a:lnTo>
                    <a:pt x="0" y="451967"/>
                  </a:lnTo>
                  <a:lnTo>
                    <a:pt x="12134088" y="451967"/>
                  </a:lnTo>
                  <a:lnTo>
                    <a:pt x="12134088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912" y="5963145"/>
              <a:ext cx="12134215" cy="471170"/>
            </a:xfrm>
            <a:custGeom>
              <a:avLst/>
              <a:gdLst/>
              <a:ahLst/>
              <a:cxnLst/>
              <a:rect l="l" t="t" r="r" b="b"/>
              <a:pathLst>
                <a:path w="12134215" h="471170">
                  <a:moveTo>
                    <a:pt x="5211445" y="19380"/>
                  </a:moveTo>
                  <a:lnTo>
                    <a:pt x="0" y="18135"/>
                  </a:lnTo>
                  <a:lnTo>
                    <a:pt x="0" y="470916"/>
                  </a:lnTo>
                  <a:lnTo>
                    <a:pt x="382892" y="470916"/>
                  </a:lnTo>
                  <a:lnTo>
                    <a:pt x="5211445" y="19380"/>
                  </a:lnTo>
                  <a:close/>
                </a:path>
                <a:path w="12134215" h="471170">
                  <a:moveTo>
                    <a:pt x="12134075" y="0"/>
                  </a:moveTo>
                  <a:lnTo>
                    <a:pt x="11522202" y="45377"/>
                  </a:lnTo>
                  <a:lnTo>
                    <a:pt x="922782" y="470916"/>
                  </a:lnTo>
                  <a:lnTo>
                    <a:pt x="12134075" y="470916"/>
                  </a:lnTo>
                  <a:lnTo>
                    <a:pt x="12134075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11" y="6541006"/>
              <a:ext cx="6778752" cy="3169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10031" y="1703069"/>
            <a:ext cx="6189345" cy="330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  <a:tabLst>
                <a:tab pos="925194" algn="l"/>
                <a:tab pos="2397760" algn="l"/>
                <a:tab pos="2797175" algn="l"/>
                <a:tab pos="4996180" algn="l"/>
              </a:tabLst>
            </a:pP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В	за</a:t>
            </a:r>
            <a:r>
              <a:rPr sz="2200" spc="-15" dirty="0">
                <a:solidFill>
                  <a:srgbClr val="B04634"/>
                </a:solidFill>
                <a:latin typeface="Times New Roman"/>
                <a:cs typeface="Times New Roman"/>
              </a:rPr>
              <a:t>я</a:t>
            </a:r>
            <a:r>
              <a:rPr sz="2200" spc="-35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л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ен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и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и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тт</a:t>
            </a:r>
            <a:r>
              <a:rPr sz="2200" u="heavy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sz="2200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ци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200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200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ми</a:t>
            </a:r>
            <a:r>
              <a:rPr sz="2200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сс</a:t>
            </a:r>
            <a:r>
              <a:rPr sz="2200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200" spc="-15" dirty="0">
                <a:latin typeface="Times New Roman"/>
                <a:cs typeface="Times New Roman"/>
              </a:rPr>
              <a:t>педагогические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работники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сообщают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сведения:</a:t>
            </a:r>
            <a:endParaRPr sz="2200">
              <a:latin typeface="Times New Roman"/>
              <a:cs typeface="Times New Roman"/>
            </a:endParaRPr>
          </a:p>
          <a:p>
            <a:pPr marL="812800" marR="6350" indent="-343535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812800" algn="l"/>
                <a:tab pos="813435" algn="l"/>
                <a:tab pos="2492375" algn="l"/>
                <a:tab pos="4711700" algn="l"/>
              </a:tabLst>
            </a:pP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10" dirty="0">
                <a:latin typeface="Times New Roman"/>
                <a:cs typeface="Times New Roman"/>
              </a:rPr>
              <a:t>у</a:t>
            </a:r>
            <a:r>
              <a:rPr sz="2200" spc="-5" dirty="0">
                <a:latin typeface="Times New Roman"/>
                <a:cs typeface="Times New Roman"/>
              </a:rPr>
              <a:t>ровне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-15" dirty="0">
                <a:latin typeface="Times New Roman"/>
                <a:cs typeface="Times New Roman"/>
              </a:rPr>
              <a:t>б</a:t>
            </a:r>
            <a:r>
              <a:rPr sz="2200" spc="-5" dirty="0">
                <a:latin typeface="Times New Roman"/>
                <a:cs typeface="Times New Roman"/>
              </a:rPr>
              <a:t>р</a:t>
            </a:r>
            <a:r>
              <a:rPr sz="2200" spc="-15" dirty="0">
                <a:latin typeface="Times New Roman"/>
                <a:cs typeface="Times New Roman"/>
              </a:rPr>
              <a:t>а</a:t>
            </a:r>
            <a:r>
              <a:rPr sz="2200" spc="-35" dirty="0">
                <a:latin typeface="Times New Roman"/>
                <a:cs typeface="Times New Roman"/>
              </a:rPr>
              <a:t>з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-45" dirty="0">
                <a:latin typeface="Times New Roman"/>
                <a:cs typeface="Times New Roman"/>
              </a:rPr>
              <a:t>в</a:t>
            </a:r>
            <a:r>
              <a:rPr sz="2200" spc="-20" dirty="0">
                <a:latin typeface="Times New Roman"/>
                <a:cs typeface="Times New Roman"/>
              </a:rPr>
              <a:t>ан</a:t>
            </a:r>
            <a:r>
              <a:rPr sz="2200" spc="-10" dirty="0">
                <a:latin typeface="Times New Roman"/>
                <a:cs typeface="Times New Roman"/>
              </a:rPr>
              <a:t>ия  </a:t>
            </a:r>
            <a:r>
              <a:rPr sz="2200" spc="-20" dirty="0">
                <a:latin typeface="Times New Roman"/>
                <a:cs typeface="Times New Roman"/>
              </a:rPr>
              <a:t>(квалификации)</a:t>
            </a:r>
            <a:endParaRPr sz="2200">
              <a:latin typeface="Times New Roman"/>
              <a:cs typeface="Times New Roman"/>
            </a:endParaRPr>
          </a:p>
          <a:p>
            <a:pPr marL="812800" marR="8890" indent="-343535">
              <a:lnSpc>
                <a:spcPct val="100000"/>
              </a:lnSpc>
              <a:spcBef>
                <a:spcPts val="495"/>
              </a:spcBef>
              <a:buFont typeface="Microsoft Sans Serif"/>
              <a:buChar char="•"/>
              <a:tabLst>
                <a:tab pos="882650" algn="l"/>
                <a:tab pos="883285" algn="l"/>
                <a:tab pos="1411605" algn="l"/>
                <a:tab pos="3187700" algn="l"/>
                <a:tab pos="4968875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о	р</a:t>
            </a:r>
            <a:r>
              <a:rPr sz="2200" spc="15" dirty="0">
                <a:solidFill>
                  <a:srgbClr val="B04634"/>
                </a:solidFill>
                <a:latin typeface="Times New Roman"/>
                <a:cs typeface="Times New Roman"/>
              </a:rPr>
              <a:t>е</a:t>
            </a:r>
            <a:r>
              <a:rPr sz="2200" spc="-60" dirty="0">
                <a:solidFill>
                  <a:srgbClr val="B04634"/>
                </a:solidFill>
                <a:latin typeface="Times New Roman"/>
                <a:cs typeface="Times New Roman"/>
              </a:rPr>
              <a:t>з</a:t>
            </a:r>
            <a:r>
              <a:rPr sz="2200" spc="-85" dirty="0">
                <a:solidFill>
                  <a:srgbClr val="B04634"/>
                </a:solidFill>
                <a:latin typeface="Times New Roman"/>
                <a:cs typeface="Times New Roman"/>
              </a:rPr>
              <a:t>у</a:t>
            </a:r>
            <a:r>
              <a:rPr sz="2200" spc="-10" dirty="0">
                <a:solidFill>
                  <a:srgbClr val="B04634"/>
                </a:solidFill>
                <a:latin typeface="Times New Roman"/>
                <a:cs typeface="Times New Roman"/>
              </a:rPr>
              <a:t>л</a:t>
            </a:r>
            <a:r>
              <a:rPr sz="2200" spc="-100" dirty="0">
                <a:solidFill>
                  <a:srgbClr val="B04634"/>
                </a:solidFill>
                <a:latin typeface="Times New Roman"/>
                <a:cs typeface="Times New Roman"/>
              </a:rPr>
              <a:t>ь</a:t>
            </a:r>
            <a:r>
              <a:rPr sz="2200" spc="30" dirty="0">
                <a:solidFill>
                  <a:srgbClr val="B04634"/>
                </a:solidFill>
                <a:latin typeface="Times New Roman"/>
                <a:cs typeface="Times New Roman"/>
              </a:rPr>
              <a:t>т</a:t>
            </a:r>
            <a:r>
              <a:rPr sz="2200" spc="-70" dirty="0">
                <a:solidFill>
                  <a:srgbClr val="B04634"/>
                </a:solidFill>
                <a:latin typeface="Times New Roman"/>
                <a:cs typeface="Times New Roman"/>
              </a:rPr>
              <a:t>а</a:t>
            </a:r>
            <a:r>
              <a:rPr sz="2200" spc="15" dirty="0">
                <a:solidFill>
                  <a:srgbClr val="B04634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ах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д</a:t>
            </a:r>
            <a:r>
              <a:rPr sz="2200" spc="-25" dirty="0">
                <a:solidFill>
                  <a:srgbClr val="B04634"/>
                </a:solidFill>
                <a:latin typeface="Times New Roman"/>
                <a:cs typeface="Times New Roman"/>
              </a:rPr>
              <a:t>е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я</a:t>
            </a:r>
            <a:r>
              <a:rPr sz="2200" spc="-20" dirty="0">
                <a:solidFill>
                  <a:srgbClr val="B04634"/>
                </a:solidFill>
                <a:latin typeface="Times New Roman"/>
                <a:cs typeface="Times New Roman"/>
              </a:rPr>
              <a:t>т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е</a:t>
            </a:r>
            <a:r>
              <a:rPr sz="2200" spc="-25" dirty="0">
                <a:solidFill>
                  <a:srgbClr val="B04634"/>
                </a:solidFill>
                <a:latin typeface="Times New Roman"/>
                <a:cs typeface="Times New Roman"/>
              </a:rPr>
              <a:t>ль</a:t>
            </a:r>
            <a:r>
              <a:rPr sz="2200" spc="-20" dirty="0">
                <a:solidFill>
                  <a:srgbClr val="B04634"/>
                </a:solidFill>
                <a:latin typeface="Times New Roman"/>
                <a:cs typeface="Times New Roman"/>
              </a:rPr>
              <a:t>н</a:t>
            </a:r>
            <a:r>
              <a:rPr sz="2200" spc="45" dirty="0">
                <a:solidFill>
                  <a:srgbClr val="B04634"/>
                </a:solidFill>
                <a:latin typeface="Times New Roman"/>
                <a:cs typeface="Times New Roman"/>
              </a:rPr>
              <a:t>о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с</a:t>
            </a:r>
            <a:r>
              <a:rPr sz="2200" spc="-20" dirty="0">
                <a:solidFill>
                  <a:srgbClr val="B04634"/>
                </a:solidFill>
                <a:latin typeface="Times New Roman"/>
                <a:cs typeface="Times New Roman"/>
              </a:rPr>
              <a:t>ти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,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с</a:t>
            </a:r>
            <a:r>
              <a:rPr sz="2200" spc="-25" dirty="0">
                <a:solidFill>
                  <a:srgbClr val="B04634"/>
                </a:solidFill>
                <a:latin typeface="Times New Roman"/>
                <a:cs typeface="Times New Roman"/>
              </a:rPr>
              <a:t>в</a:t>
            </a:r>
            <a:r>
              <a:rPr sz="2200" dirty="0">
                <a:solidFill>
                  <a:srgbClr val="B04634"/>
                </a:solidFill>
                <a:latin typeface="Times New Roman"/>
                <a:cs typeface="Times New Roman"/>
              </a:rPr>
              <a:t>я</a:t>
            </a:r>
            <a:r>
              <a:rPr sz="2200" spc="-5" dirty="0">
                <a:solidFill>
                  <a:srgbClr val="B04634"/>
                </a:solidFill>
                <a:latin typeface="Times New Roman"/>
                <a:cs typeface="Times New Roman"/>
              </a:rPr>
              <a:t>занной  с</a:t>
            </a:r>
            <a:r>
              <a:rPr sz="2200" spc="-70" dirty="0">
                <a:solidFill>
                  <a:srgbClr val="B04634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B04634"/>
                </a:solidFill>
                <a:latin typeface="Times New Roman"/>
                <a:cs typeface="Times New Roman"/>
              </a:rPr>
              <a:t>наставничеством</a:t>
            </a:r>
            <a:endParaRPr sz="2200">
              <a:latin typeface="Times New Roman"/>
              <a:cs typeface="Times New Roman"/>
            </a:endParaRPr>
          </a:p>
          <a:p>
            <a:pPr marL="812800" indent="-343535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812800" algn="l"/>
                <a:tab pos="813435" algn="l"/>
                <a:tab pos="1826260" algn="l"/>
                <a:tab pos="3658235" algn="l"/>
                <a:tab pos="4723765" algn="l"/>
              </a:tabLst>
            </a:pPr>
            <a:r>
              <a:rPr sz="2200" spc="-15" dirty="0">
                <a:latin typeface="Times New Roman"/>
                <a:cs typeface="Times New Roman"/>
              </a:rPr>
              <a:t>об	имеющейся	</a:t>
            </a:r>
            <a:r>
              <a:rPr sz="2200" spc="-20" dirty="0">
                <a:latin typeface="Times New Roman"/>
                <a:cs typeface="Times New Roman"/>
              </a:rPr>
              <a:t>высшей	</a:t>
            </a:r>
            <a:r>
              <a:rPr sz="2200" spc="-30" dirty="0">
                <a:latin typeface="Times New Roman"/>
                <a:cs typeface="Times New Roman"/>
              </a:rPr>
              <a:t>категории,</a:t>
            </a:r>
            <a:endParaRPr sz="220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  <a:spcBef>
                <a:spcPts val="600"/>
              </a:spcBef>
              <a:tabLst>
                <a:tab pos="514984" algn="l"/>
                <a:tab pos="1591310" algn="l"/>
                <a:tab pos="2111375" algn="l"/>
                <a:tab pos="5885180" algn="l"/>
              </a:tabLst>
            </a:pPr>
            <a:r>
              <a:rPr sz="2200" spc="-5" dirty="0">
                <a:latin typeface="Times New Roman"/>
                <a:cs typeface="Times New Roman"/>
              </a:rPr>
              <a:t>а	</a:t>
            </a:r>
            <a:r>
              <a:rPr sz="2200" spc="15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а</a:t>
            </a:r>
            <a:r>
              <a:rPr sz="2200" spc="5" dirty="0">
                <a:latin typeface="Times New Roman"/>
                <a:cs typeface="Times New Roman"/>
              </a:rPr>
              <a:t>к</a:t>
            </a:r>
            <a:r>
              <a:rPr sz="2200" spc="-35" dirty="0">
                <a:latin typeface="Times New Roman"/>
                <a:cs typeface="Times New Roman"/>
              </a:rPr>
              <a:t>ж</a:t>
            </a:r>
            <a:r>
              <a:rPr sz="2200" spc="-5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0" dirty="0">
                <a:latin typeface="Times New Roman"/>
                <a:cs typeface="Times New Roman"/>
              </a:rPr>
              <a:t>к</a:t>
            </a:r>
            <a:r>
              <a:rPr sz="2200" spc="-45" dirty="0">
                <a:latin typeface="Times New Roman"/>
                <a:cs typeface="Times New Roman"/>
              </a:rPr>
              <a:t>в</a:t>
            </a:r>
            <a:r>
              <a:rPr sz="2200" spc="15" dirty="0">
                <a:latin typeface="Times New Roman"/>
                <a:cs typeface="Times New Roman"/>
              </a:rPr>
              <a:t>а</a:t>
            </a:r>
            <a:r>
              <a:rPr sz="2200" spc="-25" dirty="0">
                <a:latin typeface="Times New Roman"/>
                <a:cs typeface="Times New Roman"/>
              </a:rPr>
              <a:t>л</a:t>
            </a:r>
            <a:r>
              <a:rPr sz="2200" spc="-20" dirty="0">
                <a:latin typeface="Times New Roman"/>
                <a:cs typeface="Times New Roman"/>
              </a:rPr>
              <a:t>и</a:t>
            </a:r>
            <a:r>
              <a:rPr sz="2200" spc="-5" dirty="0">
                <a:latin typeface="Times New Roman"/>
                <a:cs typeface="Times New Roman"/>
              </a:rPr>
              <a:t>фи</a:t>
            </a:r>
            <a:r>
              <a:rPr sz="2200" spc="-60" dirty="0">
                <a:latin typeface="Times New Roman"/>
                <a:cs typeface="Times New Roman"/>
              </a:rPr>
              <a:t>к</a:t>
            </a:r>
            <a:r>
              <a:rPr sz="2200" spc="-5" dirty="0">
                <a:latin typeface="Times New Roman"/>
                <a:cs typeface="Times New Roman"/>
              </a:rPr>
              <a:t>а</a:t>
            </a:r>
            <a:r>
              <a:rPr sz="2200" spc="-20" dirty="0">
                <a:latin typeface="Times New Roman"/>
                <a:cs typeface="Times New Roman"/>
              </a:rPr>
              <a:t>ци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-25" dirty="0">
                <a:latin typeface="Times New Roman"/>
                <a:cs typeface="Times New Roman"/>
              </a:rPr>
              <a:t>н</a:t>
            </a:r>
            <a:r>
              <a:rPr sz="2200" spc="-20" dirty="0">
                <a:latin typeface="Times New Roman"/>
                <a:cs typeface="Times New Roman"/>
              </a:rPr>
              <a:t>н</a:t>
            </a:r>
            <a:r>
              <a:rPr sz="2200" spc="-5" dirty="0">
                <a:latin typeface="Times New Roman"/>
                <a:cs typeface="Times New Roman"/>
              </a:rPr>
              <a:t>ой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2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к</a:t>
            </a:r>
            <a:r>
              <a:rPr sz="2200" spc="-70" dirty="0">
                <a:latin typeface="Times New Roman"/>
                <a:cs typeface="Times New Roman"/>
              </a:rPr>
              <a:t>а</a:t>
            </a:r>
            <a:r>
              <a:rPr sz="2200" spc="5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е</a:t>
            </a:r>
            <a:r>
              <a:rPr sz="2200" spc="-70" dirty="0">
                <a:latin typeface="Times New Roman"/>
                <a:cs typeface="Times New Roman"/>
              </a:rPr>
              <a:t>г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р</a:t>
            </a:r>
            <a:r>
              <a:rPr sz="2200" spc="-10" dirty="0">
                <a:latin typeface="Times New Roman"/>
                <a:cs typeface="Times New Roman"/>
              </a:rPr>
              <a:t>ии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по  </a:t>
            </a:r>
            <a:r>
              <a:rPr sz="2200" spc="-25" dirty="0">
                <a:latin typeface="Times New Roman"/>
                <a:cs typeface="Times New Roman"/>
              </a:rPr>
              <a:t>которой</a:t>
            </a:r>
            <a:r>
              <a:rPr sz="2200" spc="2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они</a:t>
            </a:r>
            <a:r>
              <a:rPr sz="2200" spc="27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желают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пройти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аттестацию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98221" y="1306067"/>
            <a:ext cx="5162550" cy="4493260"/>
            <a:chOff x="6598221" y="1306067"/>
            <a:chExt cx="5162550" cy="44932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6047" y="1306067"/>
              <a:ext cx="2994659" cy="44927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03618" y="3509517"/>
              <a:ext cx="2162175" cy="1886585"/>
            </a:xfrm>
            <a:custGeom>
              <a:avLst/>
              <a:gdLst/>
              <a:ahLst/>
              <a:cxnLst/>
              <a:rect l="l" t="t" r="r" b="b"/>
              <a:pathLst>
                <a:path w="2162175" h="1886585">
                  <a:moveTo>
                    <a:pt x="532002" y="0"/>
                  </a:moveTo>
                  <a:lnTo>
                    <a:pt x="380873" y="557657"/>
                  </a:lnTo>
                  <a:lnTo>
                    <a:pt x="558037" y="456057"/>
                  </a:lnTo>
                  <a:lnTo>
                    <a:pt x="639572" y="598170"/>
                  </a:lnTo>
                  <a:lnTo>
                    <a:pt x="0" y="964819"/>
                  </a:lnTo>
                  <a:lnTo>
                    <a:pt x="528192" y="1886077"/>
                  </a:lnTo>
                  <a:lnTo>
                    <a:pt x="2161666" y="949452"/>
                  </a:lnTo>
                  <a:lnTo>
                    <a:pt x="1633474" y="28194"/>
                  </a:lnTo>
                  <a:lnTo>
                    <a:pt x="993901" y="394970"/>
                  </a:lnTo>
                  <a:lnTo>
                    <a:pt x="912495" y="252857"/>
                  </a:lnTo>
                  <a:lnTo>
                    <a:pt x="1089659" y="151257"/>
                  </a:lnTo>
                  <a:lnTo>
                    <a:pt x="532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03618" y="3509517"/>
              <a:ext cx="2162175" cy="1886585"/>
            </a:xfrm>
            <a:custGeom>
              <a:avLst/>
              <a:gdLst/>
              <a:ahLst/>
              <a:cxnLst/>
              <a:rect l="l" t="t" r="r" b="b"/>
              <a:pathLst>
                <a:path w="2162175" h="1886585">
                  <a:moveTo>
                    <a:pt x="0" y="964819"/>
                  </a:moveTo>
                  <a:lnTo>
                    <a:pt x="639572" y="598170"/>
                  </a:lnTo>
                  <a:lnTo>
                    <a:pt x="558037" y="456057"/>
                  </a:lnTo>
                  <a:lnTo>
                    <a:pt x="380873" y="557657"/>
                  </a:lnTo>
                  <a:lnTo>
                    <a:pt x="532002" y="0"/>
                  </a:lnTo>
                  <a:lnTo>
                    <a:pt x="1089659" y="151257"/>
                  </a:lnTo>
                  <a:lnTo>
                    <a:pt x="912495" y="252857"/>
                  </a:lnTo>
                  <a:lnTo>
                    <a:pt x="993901" y="394970"/>
                  </a:lnTo>
                  <a:lnTo>
                    <a:pt x="1633474" y="28194"/>
                  </a:lnTo>
                  <a:lnTo>
                    <a:pt x="2161666" y="949452"/>
                  </a:lnTo>
                  <a:lnTo>
                    <a:pt x="528192" y="1886077"/>
                  </a:lnTo>
                  <a:lnTo>
                    <a:pt x="0" y="964819"/>
                  </a:lnTo>
                  <a:close/>
                </a:path>
              </a:pathLst>
            </a:custGeom>
            <a:ln w="10795">
              <a:solidFill>
                <a:srgbClr val="2C3B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93293" y="4040632"/>
              <a:ext cx="1251654" cy="95846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23642" y="741045"/>
            <a:ext cx="1775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заявление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4215" y="184404"/>
            <a:ext cx="920496" cy="1135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5071"/>
            <a:ext cx="12192000" cy="6663055"/>
            <a:chOff x="0" y="195071"/>
            <a:chExt cx="12192000" cy="6663055"/>
          </a:xfrm>
        </p:grpSpPr>
        <p:sp>
          <p:nvSpPr>
            <p:cNvPr id="3" name="object 3"/>
            <p:cNvSpPr/>
            <p:nvPr/>
          </p:nvSpPr>
          <p:spPr>
            <a:xfrm>
              <a:off x="0" y="6484613"/>
              <a:ext cx="12192000" cy="373380"/>
            </a:xfrm>
            <a:custGeom>
              <a:avLst/>
              <a:gdLst/>
              <a:ahLst/>
              <a:cxnLst/>
              <a:rect l="l" t="t" r="r" b="b"/>
              <a:pathLst>
                <a:path w="12192000" h="373379">
                  <a:moveTo>
                    <a:pt x="12192000" y="0"/>
                  </a:moveTo>
                  <a:lnTo>
                    <a:pt x="0" y="0"/>
                  </a:lnTo>
                  <a:lnTo>
                    <a:pt x="0" y="373384"/>
                  </a:lnTo>
                  <a:lnTo>
                    <a:pt x="12192000" y="3733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6048070"/>
              <a:ext cx="12077700" cy="465455"/>
            </a:xfrm>
            <a:custGeom>
              <a:avLst/>
              <a:gdLst/>
              <a:ahLst/>
              <a:cxnLst/>
              <a:rect l="l" t="t" r="r" b="b"/>
              <a:pathLst>
                <a:path w="12077700" h="465454">
                  <a:moveTo>
                    <a:pt x="5211445" y="15151"/>
                  </a:moveTo>
                  <a:lnTo>
                    <a:pt x="0" y="13906"/>
                  </a:lnTo>
                  <a:lnTo>
                    <a:pt x="0" y="465239"/>
                  </a:lnTo>
                  <a:lnTo>
                    <a:pt x="382892" y="465239"/>
                  </a:lnTo>
                  <a:lnTo>
                    <a:pt x="5211445" y="15151"/>
                  </a:lnTo>
                  <a:close/>
                </a:path>
                <a:path w="12077700" h="465454">
                  <a:moveTo>
                    <a:pt x="12077687" y="0"/>
                  </a:moveTo>
                  <a:lnTo>
                    <a:pt x="11522202" y="41071"/>
                  </a:lnTo>
                  <a:lnTo>
                    <a:pt x="922782" y="465239"/>
                  </a:lnTo>
                  <a:lnTo>
                    <a:pt x="12077687" y="465239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41592"/>
              <a:ext cx="6778751" cy="2164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327" y="800099"/>
              <a:ext cx="4712208" cy="5458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8871" y="943355"/>
              <a:ext cx="3983735" cy="50764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" y="195071"/>
              <a:ext cx="943356" cy="1164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8382"/>
            <a:ext cx="12192000" cy="760095"/>
            <a:chOff x="0" y="6098382"/>
            <a:chExt cx="12192000" cy="760095"/>
          </a:xfrm>
        </p:grpSpPr>
        <p:sp>
          <p:nvSpPr>
            <p:cNvPr id="3" name="object 3"/>
            <p:cNvSpPr/>
            <p:nvPr/>
          </p:nvSpPr>
          <p:spPr>
            <a:xfrm>
              <a:off x="0" y="6536423"/>
              <a:ext cx="12192000" cy="321945"/>
            </a:xfrm>
            <a:custGeom>
              <a:avLst/>
              <a:gdLst/>
              <a:ahLst/>
              <a:cxnLst/>
              <a:rect l="l" t="t" r="r" b="b"/>
              <a:pathLst>
                <a:path w="12192000" h="321945">
                  <a:moveTo>
                    <a:pt x="12192000" y="0"/>
                  </a:moveTo>
                  <a:lnTo>
                    <a:pt x="0" y="0"/>
                  </a:lnTo>
                  <a:lnTo>
                    <a:pt x="0" y="321574"/>
                  </a:lnTo>
                  <a:lnTo>
                    <a:pt x="12192000" y="32157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6098387"/>
              <a:ext cx="12077700" cy="467359"/>
            </a:xfrm>
            <a:custGeom>
              <a:avLst/>
              <a:gdLst/>
              <a:ahLst/>
              <a:cxnLst/>
              <a:rect l="l" t="t" r="r" b="b"/>
              <a:pathLst>
                <a:path w="12077700" h="467359">
                  <a:moveTo>
                    <a:pt x="5211445" y="15201"/>
                  </a:moveTo>
                  <a:lnTo>
                    <a:pt x="0" y="13957"/>
                  </a:lnTo>
                  <a:lnTo>
                    <a:pt x="0" y="466737"/>
                  </a:lnTo>
                  <a:lnTo>
                    <a:pt x="382892" y="466737"/>
                  </a:lnTo>
                  <a:lnTo>
                    <a:pt x="5211445" y="15201"/>
                  </a:lnTo>
                  <a:close/>
                </a:path>
                <a:path w="12077700" h="467359">
                  <a:moveTo>
                    <a:pt x="12077687" y="0"/>
                  </a:moveTo>
                  <a:lnTo>
                    <a:pt x="11522202" y="41198"/>
                  </a:lnTo>
                  <a:lnTo>
                    <a:pt x="922782" y="466737"/>
                  </a:lnTo>
                  <a:lnTo>
                    <a:pt x="12077687" y="466737"/>
                  </a:lnTo>
                  <a:lnTo>
                    <a:pt x="12077687" y="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6248"/>
              <a:ext cx="6778751" cy="30174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672" y="195071"/>
            <a:ext cx="943356" cy="11643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58002" y="1444626"/>
            <a:ext cx="5518150" cy="37572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Признаки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ходатайства:</a:t>
            </a:r>
            <a:endParaRPr sz="2000">
              <a:latin typeface="Times New Roman"/>
              <a:cs typeface="Times New Roman"/>
            </a:endParaRPr>
          </a:p>
          <a:p>
            <a:pPr marL="355600" marR="252095" indent="-342900">
              <a:lnSpc>
                <a:spcPct val="107500"/>
              </a:lnSpc>
              <a:spcBef>
                <a:spcPts val="30"/>
              </a:spcBef>
            </a:pPr>
            <a:r>
              <a:rPr sz="1600" b="1" spc="-5" dirty="0">
                <a:latin typeface="Times New Roman"/>
                <a:cs typeface="Times New Roman"/>
              </a:rPr>
              <a:t>Официальный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статус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формализованность.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Ходатайство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быть оформлено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письменном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виде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endParaRPr sz="1600">
              <a:latin typeface="Times New Roman"/>
              <a:cs typeface="Times New Roman"/>
            </a:endParaRPr>
          </a:p>
          <a:p>
            <a:pPr marR="793750" algn="ctr">
              <a:lnSpc>
                <a:spcPct val="100000"/>
              </a:lnSpc>
              <a:spcBef>
                <a:spcPts val="130"/>
              </a:spcBef>
            </a:pPr>
            <a:r>
              <a:rPr sz="1600" spc="-10" dirty="0">
                <a:latin typeface="Times New Roman"/>
                <a:cs typeface="Times New Roman"/>
              </a:rPr>
              <a:t>соответствовать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установленным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требованиям.</a:t>
            </a:r>
            <a:endParaRPr sz="1600">
              <a:latin typeface="Times New Roman"/>
              <a:cs typeface="Times New Roman"/>
            </a:endParaRPr>
          </a:p>
          <a:p>
            <a:pPr marR="821055" algn="ctr">
              <a:lnSpc>
                <a:spcPct val="100000"/>
              </a:lnSpc>
              <a:spcBef>
                <a:spcPts val="135"/>
              </a:spcBef>
            </a:pPr>
            <a:r>
              <a:rPr sz="1600" b="1" spc="-5" dirty="0">
                <a:latin typeface="Times New Roman"/>
                <a:cs typeface="Times New Roman"/>
              </a:rPr>
              <a:t>Наличие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конкретного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адресата.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Ходатайство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всегда</a:t>
            </a:r>
            <a:endParaRPr sz="1600">
              <a:latin typeface="Times New Roman"/>
              <a:cs typeface="Times New Roman"/>
            </a:endParaRPr>
          </a:p>
          <a:p>
            <a:pPr marL="355600" marR="207645">
              <a:lnSpc>
                <a:spcPct val="106900"/>
              </a:lnSpc>
            </a:pPr>
            <a:r>
              <a:rPr sz="1600" spc="-5" dirty="0">
                <a:latin typeface="Times New Roman"/>
                <a:cs typeface="Times New Roman"/>
              </a:rPr>
              <a:t>адресуется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конкретному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или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должностному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лицу,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уполномоченному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принимать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решение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заявленной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45"/>
              </a:spcBef>
            </a:pPr>
            <a:r>
              <a:rPr sz="1600" spc="-5" dirty="0">
                <a:latin typeface="Times New Roman"/>
                <a:cs typeface="Times New Roman"/>
              </a:rPr>
              <a:t>просьбе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6900"/>
              </a:lnSpc>
            </a:pPr>
            <a:r>
              <a:rPr sz="1600" b="1" spc="-5" dirty="0">
                <a:latin typeface="Times New Roman"/>
                <a:cs typeface="Times New Roman"/>
              </a:rPr>
              <a:t>Наличие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мотива.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тексте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обязательно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указываются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причины,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которым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заявитель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считает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необходимым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35"/>
              </a:spcBef>
            </a:pPr>
            <a:r>
              <a:rPr sz="1600" spc="-15" dirty="0">
                <a:latin typeface="Times New Roman"/>
                <a:cs typeface="Times New Roman"/>
              </a:rPr>
              <a:t>удовлетворение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его</a:t>
            </a:r>
            <a:r>
              <a:rPr sz="1600" dirty="0">
                <a:latin typeface="Times New Roman"/>
                <a:cs typeface="Times New Roman"/>
              </a:rPr>
              <a:t> просьбы.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00" b="1" spc="-10" dirty="0">
                <a:latin typeface="Times New Roman"/>
                <a:cs typeface="Times New Roman"/>
              </a:rPr>
              <a:t>Обоснованность</a:t>
            </a:r>
            <a:r>
              <a:rPr sz="1600" spc="-10" dirty="0">
                <a:latin typeface="Times New Roman"/>
                <a:cs typeface="Times New Roman"/>
              </a:rPr>
              <a:t>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Должно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содержать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четкое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объяснение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355600" marR="17780">
              <a:lnSpc>
                <a:spcPct val="106900"/>
              </a:lnSpc>
            </a:pPr>
            <a:r>
              <a:rPr sz="1600" spc="-10" dirty="0">
                <a:latin typeface="Times New Roman"/>
                <a:cs typeface="Times New Roman"/>
              </a:rPr>
              <a:t>доказательства,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подтверждающие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необходимость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принятия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решения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15" dirty="0">
                <a:latin typeface="Times New Roman"/>
                <a:cs typeface="Times New Roman"/>
              </a:rPr>
              <a:t>пользу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заявителя.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403" y="1295501"/>
            <a:ext cx="4478020" cy="24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9539" indent="-342900">
              <a:lnSpc>
                <a:spcPct val="125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заявление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spc="-10" dirty="0">
                <a:latin typeface="Times New Roman"/>
                <a:cs typeface="Times New Roman"/>
              </a:rPr>
              <a:t>это </a:t>
            </a:r>
            <a:r>
              <a:rPr sz="2000" spc="-25" dirty="0">
                <a:latin typeface="Times New Roman"/>
                <a:cs typeface="Times New Roman"/>
              </a:rPr>
              <a:t>документ, </a:t>
            </a:r>
            <a:r>
              <a:rPr sz="2000" spc="-20" dirty="0">
                <a:latin typeface="Times New Roman"/>
                <a:cs typeface="Times New Roman"/>
              </a:rPr>
              <a:t>который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инициирует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определенный </a:t>
            </a:r>
            <a:r>
              <a:rPr sz="2000" spc="5" dirty="0">
                <a:latin typeface="Times New Roman"/>
                <a:cs typeface="Times New Roman"/>
              </a:rPr>
              <a:t>процесс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или </a:t>
            </a:r>
            <a:r>
              <a:rPr sz="2000" spc="5" dirty="0">
                <a:latin typeface="Times New Roman"/>
                <a:cs typeface="Times New Roman"/>
              </a:rPr>
              <a:t>ставит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вопрос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dirty="0">
                <a:latin typeface="Times New Roman"/>
                <a:cs typeface="Times New Roman"/>
              </a:rPr>
              <a:t>рассмотрение.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7000"/>
              </a:lnSpc>
              <a:spcBef>
                <a:spcPts val="105"/>
              </a:spcBef>
              <a:buSzPct val="5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b="1" spc="-20" dirty="0">
                <a:latin typeface="Times New Roman"/>
                <a:cs typeface="Times New Roman"/>
              </a:rPr>
              <a:t>ходатайство </a:t>
            </a:r>
            <a:r>
              <a:rPr sz="2000" spc="5" dirty="0">
                <a:latin typeface="Times New Roman"/>
                <a:cs typeface="Times New Roman"/>
              </a:rPr>
              <a:t>— </a:t>
            </a:r>
            <a:r>
              <a:rPr sz="2000" spc="-10" dirty="0">
                <a:latin typeface="Times New Roman"/>
                <a:cs typeface="Times New Roman"/>
              </a:rPr>
              <a:t>это </a:t>
            </a:r>
            <a:r>
              <a:rPr sz="2000" spc="5" dirty="0">
                <a:latin typeface="Times New Roman"/>
                <a:cs typeface="Times New Roman"/>
              </a:rPr>
              <a:t>просьба,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направленная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определенные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органы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принятии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конкретного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70"/>
              </a:spcBef>
            </a:pPr>
            <a:r>
              <a:rPr sz="2000" spc="-5" dirty="0">
                <a:latin typeface="Times New Roman"/>
                <a:cs typeface="Times New Roman"/>
              </a:rPr>
              <a:t>процессуального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решения.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76094" y="8890"/>
            <a:ext cx="2670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5" dirty="0">
                <a:latin typeface="Times New Roman"/>
                <a:cs typeface="Times New Roman"/>
              </a:rPr>
              <a:t>Х</a:t>
            </a:r>
            <a:r>
              <a:rPr sz="3600" b="1" spc="-110" dirty="0">
                <a:latin typeface="Times New Roman"/>
                <a:cs typeface="Times New Roman"/>
              </a:rPr>
              <a:t>о</a:t>
            </a:r>
            <a:r>
              <a:rPr sz="3600" b="1" dirty="0">
                <a:latin typeface="Times New Roman"/>
                <a:cs typeface="Times New Roman"/>
              </a:rPr>
              <a:t>д</a:t>
            </a:r>
            <a:r>
              <a:rPr sz="3600" b="1" spc="-95" dirty="0">
                <a:latin typeface="Times New Roman"/>
                <a:cs typeface="Times New Roman"/>
              </a:rPr>
              <a:t>а</a:t>
            </a:r>
            <a:r>
              <a:rPr sz="3600" b="1" spc="35" dirty="0">
                <a:latin typeface="Times New Roman"/>
                <a:cs typeface="Times New Roman"/>
              </a:rPr>
              <a:t>т</a:t>
            </a:r>
            <a:r>
              <a:rPr sz="3600" b="1" dirty="0">
                <a:latin typeface="Times New Roman"/>
                <a:cs typeface="Times New Roman"/>
              </a:rPr>
              <a:t>айст</a:t>
            </a:r>
            <a:r>
              <a:rPr sz="3600" b="1" spc="-30" dirty="0">
                <a:latin typeface="Times New Roman"/>
                <a:cs typeface="Times New Roman"/>
              </a:rPr>
              <a:t>в</a:t>
            </a:r>
            <a:r>
              <a:rPr sz="3600" b="1" spc="5" dirty="0">
                <a:latin typeface="Times New Roman"/>
                <a:cs typeface="Times New Roman"/>
              </a:rPr>
              <a:t>о</a:t>
            </a:r>
            <a:r>
              <a:rPr sz="1350" dirty="0"/>
              <a:t>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75254" y="86106"/>
            <a:ext cx="127635" cy="121920"/>
          </a:xfrm>
          <a:custGeom>
            <a:avLst/>
            <a:gdLst/>
            <a:ahLst/>
            <a:cxnLst/>
            <a:rect l="l" t="t" r="r" b="b"/>
            <a:pathLst>
              <a:path w="127635" h="121920">
                <a:moveTo>
                  <a:pt x="127507" y="0"/>
                </a:moveTo>
                <a:lnTo>
                  <a:pt x="0" y="121539"/>
                </a:lnTo>
              </a:path>
            </a:pathLst>
          </a:custGeom>
          <a:ln w="38100">
            <a:solidFill>
              <a:srgbClr val="4154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0116" y="5575808"/>
            <a:ext cx="11440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Ходатайство</a:t>
            </a:r>
            <a:r>
              <a:rPr sz="2400"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должно</a:t>
            </a:r>
            <a:r>
              <a:rPr sz="2400"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быть</a:t>
            </a:r>
            <a:r>
              <a:rPr sz="24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без</a:t>
            </a:r>
            <a:r>
              <a:rPr sz="2400" b="1" i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ошибок,</a:t>
            </a:r>
            <a:r>
              <a:rPr sz="24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опечаток,</a:t>
            </a:r>
            <a:r>
              <a:rPr sz="2400" b="1" i="1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структурировано</a:t>
            </a:r>
            <a:r>
              <a:rPr sz="2400"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400"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показателям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12682"/>
            <a:ext cx="12192000" cy="645795"/>
            <a:chOff x="0" y="6212682"/>
            <a:chExt cx="12192000" cy="645795"/>
          </a:xfrm>
        </p:grpSpPr>
        <p:sp>
          <p:nvSpPr>
            <p:cNvPr id="3" name="object 3"/>
            <p:cNvSpPr/>
            <p:nvPr/>
          </p:nvSpPr>
          <p:spPr>
            <a:xfrm>
              <a:off x="0" y="6650723"/>
              <a:ext cx="12192000" cy="207645"/>
            </a:xfrm>
            <a:custGeom>
              <a:avLst/>
              <a:gdLst/>
              <a:ahLst/>
              <a:cxnLst/>
              <a:rect l="l" t="t" r="r" b="b"/>
              <a:pathLst>
                <a:path w="12192000" h="207645">
                  <a:moveTo>
                    <a:pt x="12192000" y="0"/>
                  </a:moveTo>
                  <a:lnTo>
                    <a:pt x="0" y="0"/>
                  </a:lnTo>
                  <a:lnTo>
                    <a:pt x="0" y="207274"/>
                  </a:lnTo>
                  <a:lnTo>
                    <a:pt x="12192000" y="20727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7B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12687"/>
              <a:ext cx="12192000" cy="590550"/>
            </a:xfrm>
            <a:custGeom>
              <a:avLst/>
              <a:gdLst/>
              <a:ahLst/>
              <a:cxnLst/>
              <a:rect l="l" t="t" r="r" b="b"/>
              <a:pathLst>
                <a:path w="12192000" h="590550">
                  <a:moveTo>
                    <a:pt x="12192000" y="114960"/>
                  </a:moveTo>
                  <a:lnTo>
                    <a:pt x="12191987" y="0"/>
                  </a:lnTo>
                  <a:lnTo>
                    <a:pt x="11636502" y="41198"/>
                  </a:lnTo>
                  <a:lnTo>
                    <a:pt x="2203881" y="419900"/>
                  </a:lnTo>
                  <a:lnTo>
                    <a:pt x="5211445" y="138645"/>
                  </a:lnTo>
                  <a:lnTo>
                    <a:pt x="4008742" y="138366"/>
                  </a:lnTo>
                  <a:lnTo>
                    <a:pt x="5325745" y="15201"/>
                  </a:lnTo>
                  <a:lnTo>
                    <a:pt x="114300" y="13957"/>
                  </a:lnTo>
                  <a:lnTo>
                    <a:pt x="114300" y="137439"/>
                  </a:lnTo>
                  <a:lnTo>
                    <a:pt x="0" y="137401"/>
                  </a:lnTo>
                  <a:lnTo>
                    <a:pt x="0" y="590181"/>
                  </a:lnTo>
                  <a:lnTo>
                    <a:pt x="382892" y="590181"/>
                  </a:lnTo>
                  <a:lnTo>
                    <a:pt x="1702943" y="466737"/>
                  </a:lnTo>
                  <a:lnTo>
                    <a:pt x="3997541" y="466737"/>
                  </a:lnTo>
                  <a:lnTo>
                    <a:pt x="922782" y="590181"/>
                  </a:lnTo>
                  <a:lnTo>
                    <a:pt x="12192000" y="590181"/>
                  </a:lnTo>
                  <a:lnTo>
                    <a:pt x="12192000" y="114960"/>
                  </a:lnTo>
                  <a:close/>
                </a:path>
              </a:pathLst>
            </a:custGeom>
            <a:solidFill>
              <a:srgbClr val="DCDFE8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806184"/>
              <a:ext cx="6778751" cy="518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5880" y="797432"/>
            <a:ext cx="7602855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z="3200" spc="-15" dirty="0"/>
              <a:t>Требования</a:t>
            </a:r>
            <a:r>
              <a:rPr sz="3200" spc="-60" dirty="0"/>
              <a:t> </a:t>
            </a:r>
            <a:r>
              <a:rPr sz="3200" dirty="0"/>
              <a:t>к</a:t>
            </a:r>
            <a:r>
              <a:rPr sz="3200" spc="-15" dirty="0"/>
              <a:t> </a:t>
            </a:r>
            <a:r>
              <a:rPr sz="3200" spc="-5" dirty="0"/>
              <a:t>квалификационной</a:t>
            </a:r>
            <a:r>
              <a:rPr sz="3200" spc="-45" dirty="0"/>
              <a:t> </a:t>
            </a:r>
            <a:r>
              <a:rPr sz="3200" spc="-20" dirty="0"/>
              <a:t>категории</a:t>
            </a:r>
            <a:endParaRPr sz="3200"/>
          </a:p>
          <a:p>
            <a:pPr marL="12700">
              <a:lnSpc>
                <a:spcPts val="3650"/>
              </a:lnSpc>
            </a:pPr>
            <a:r>
              <a:rPr sz="3200" spc="-5" dirty="0"/>
              <a:t>«педагог-наставник»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451104" y="2151888"/>
            <a:ext cx="11137900" cy="3289300"/>
          </a:xfrm>
          <a:custGeom>
            <a:avLst/>
            <a:gdLst/>
            <a:ahLst/>
            <a:cxnLst/>
            <a:rect l="l" t="t" r="r" b="b"/>
            <a:pathLst>
              <a:path w="11137900" h="3289300">
                <a:moveTo>
                  <a:pt x="11137392" y="0"/>
                </a:moveTo>
                <a:lnTo>
                  <a:pt x="0" y="0"/>
                </a:lnTo>
                <a:lnTo>
                  <a:pt x="0" y="3288791"/>
                </a:lnTo>
                <a:lnTo>
                  <a:pt x="11137392" y="3288791"/>
                </a:lnTo>
                <a:lnTo>
                  <a:pt x="1113739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9844" y="2179700"/>
            <a:ext cx="101587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500" spc="-10" dirty="0">
                <a:latin typeface="Times New Roman"/>
                <a:cs typeface="Times New Roman"/>
              </a:rPr>
              <a:t>51.Квалификационная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категория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«педагог-наставник»</a:t>
            </a:r>
            <a:r>
              <a:rPr sz="1600" b="1" i="1" spc="3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устанавливается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педагогическим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работникам</a:t>
            </a:r>
            <a:r>
              <a:rPr sz="1500" spc="-5" dirty="0">
                <a:latin typeface="Times New Roman"/>
                <a:cs typeface="Times New Roman"/>
              </a:rPr>
              <a:t> на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основе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следующих 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показателей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деятельности,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 </a:t>
            </a:r>
            <a:r>
              <a:rPr sz="15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входящей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должностные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обязанности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по</a:t>
            </a:r>
            <a:r>
              <a:rPr sz="1500" spc="-10" dirty="0">
                <a:latin typeface="Times New Roman"/>
                <a:cs typeface="Times New Roman"/>
              </a:rPr>
              <a:t> занимаемой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5" dirty="0">
                <a:latin typeface="Times New Roman"/>
                <a:cs typeface="Times New Roman"/>
              </a:rPr>
              <a:t> организации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должности: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844" y="2778633"/>
            <a:ext cx="1294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руководства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026" y="2778633"/>
            <a:ext cx="83432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655" algn="l"/>
                <a:tab pos="2540635" algn="l"/>
                <a:tab pos="3625850" algn="l"/>
              </a:tabLst>
            </a:pP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практической	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подготовкой	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студентов</a:t>
            </a:r>
            <a:r>
              <a:rPr sz="1500" spc="-15" dirty="0">
                <a:latin typeface="Times New Roman"/>
                <a:cs typeface="Times New Roman"/>
              </a:rPr>
              <a:t>,	обучающихся </a:t>
            </a:r>
            <a:r>
              <a:rPr sz="1500" spc="-5" dirty="0">
                <a:latin typeface="Times New Roman"/>
                <a:cs typeface="Times New Roman"/>
              </a:rPr>
              <a:t>по </a:t>
            </a:r>
            <a:r>
              <a:rPr sz="1500" spc="-10" dirty="0">
                <a:latin typeface="Times New Roman"/>
                <a:cs typeface="Times New Roman"/>
              </a:rPr>
              <a:t>образовательным</a:t>
            </a:r>
            <a:r>
              <a:rPr sz="1500" spc="3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программам</a:t>
            </a:r>
            <a:r>
              <a:rPr sz="1500" spc="35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среднего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844" y="2879913"/>
            <a:ext cx="10632440" cy="21348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100"/>
              </a:spcBef>
            </a:pPr>
            <a:r>
              <a:rPr sz="1500" spc="-5" dirty="0">
                <a:latin typeface="Times New Roman"/>
                <a:cs typeface="Times New Roman"/>
              </a:rPr>
              <a:t>профессионального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образования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 (или) </a:t>
            </a:r>
            <a:r>
              <a:rPr sz="1500" spc="-10" dirty="0">
                <a:latin typeface="Times New Roman"/>
                <a:cs typeface="Times New Roman"/>
              </a:rPr>
              <a:t>образовательным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программам </a:t>
            </a:r>
            <a:r>
              <a:rPr sz="1500" spc="-15" dirty="0">
                <a:latin typeface="Times New Roman"/>
                <a:cs typeface="Times New Roman"/>
              </a:rPr>
              <a:t>высшего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образования;</a:t>
            </a:r>
            <a:endParaRPr sz="1500">
              <a:latin typeface="Times New Roman"/>
              <a:cs typeface="Times New Roman"/>
            </a:endParaRPr>
          </a:p>
          <a:p>
            <a:pPr marL="299085" marR="624205" indent="-287020">
              <a:lnSpc>
                <a:spcPct val="100000"/>
              </a:lnSpc>
              <a:spcBef>
                <a:spcPts val="10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500" spc="-5" dirty="0">
                <a:solidFill>
                  <a:srgbClr val="C00000"/>
                </a:solidFill>
                <a:latin typeface="Times New Roman"/>
                <a:cs typeface="Times New Roman"/>
              </a:rPr>
              <a:t>наставничества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5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C00000"/>
                </a:solidFill>
                <a:latin typeface="Times New Roman"/>
                <a:cs typeface="Times New Roman"/>
              </a:rPr>
              <a:t>отношении</a:t>
            </a:r>
            <a:r>
              <a:rPr sz="15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педагогических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 работников</a:t>
            </a:r>
            <a:r>
              <a:rPr sz="15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организации,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активного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сопровождения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их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профессионального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развития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-10" dirty="0">
                <a:latin typeface="Times New Roman"/>
                <a:cs typeface="Times New Roman"/>
              </a:rPr>
              <a:t> образовательной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организации;</a:t>
            </a:r>
            <a:endParaRPr sz="1500">
              <a:latin typeface="Times New Roman"/>
              <a:cs typeface="Times New Roman"/>
            </a:endParaRPr>
          </a:p>
          <a:p>
            <a:pPr marL="299085" marR="437515" indent="-287020">
              <a:lnSpc>
                <a:spcPct val="100000"/>
              </a:lnSpc>
              <a:spcBef>
                <a:spcPts val="101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500" spc="-10" dirty="0">
                <a:latin typeface="Times New Roman"/>
                <a:cs typeface="Times New Roman"/>
              </a:rPr>
              <a:t>содействия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подготовке </a:t>
            </a:r>
            <a:r>
              <a:rPr sz="1500" spc="-10" dirty="0">
                <a:latin typeface="Times New Roman"/>
                <a:cs typeface="Times New Roman"/>
              </a:rPr>
              <a:t>педагогических</a:t>
            </a:r>
            <a:r>
              <a:rPr sz="1500" spc="-15" dirty="0">
                <a:latin typeface="Times New Roman"/>
                <a:cs typeface="Times New Roman"/>
              </a:rPr>
              <a:t> работников,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том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числе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из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числа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Times New Roman"/>
                <a:cs typeface="Times New Roman"/>
              </a:rPr>
              <a:t>молодых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специалистов,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к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участию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60" dirty="0"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конкурсах </a:t>
            </a:r>
            <a:r>
              <a:rPr sz="1500" spc="-3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профессионального</a:t>
            </a:r>
            <a:r>
              <a:rPr sz="15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(педагогического)</a:t>
            </a:r>
            <a:r>
              <a:rPr sz="1500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мастерства;</a:t>
            </a:r>
            <a:endParaRPr sz="1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994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500" dirty="0">
                <a:latin typeface="Times New Roman"/>
                <a:cs typeface="Times New Roman"/>
              </a:rPr>
              <a:t>распространения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C00000"/>
                </a:solidFill>
                <a:latin typeface="Times New Roman"/>
                <a:cs typeface="Times New Roman"/>
              </a:rPr>
              <a:t>авторских</a:t>
            </a:r>
            <a:r>
              <a:rPr sz="15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подходов</a:t>
            </a:r>
            <a:r>
              <a:rPr sz="15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и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FF0000"/>
                </a:solidFill>
                <a:latin typeface="Times New Roman"/>
                <a:cs typeface="Times New Roman"/>
              </a:rPr>
              <a:t>методических</a:t>
            </a:r>
            <a:r>
              <a:rPr sz="15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разработок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области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наставнической</a:t>
            </a:r>
            <a:r>
              <a:rPr sz="15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деятельности</a:t>
            </a:r>
            <a:r>
              <a:rPr sz="15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в</a:t>
            </a:r>
            <a:r>
              <a:rPr sz="1500" spc="15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образовательной</a:t>
            </a:r>
            <a:endParaRPr sz="15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500" spc="-5" dirty="0">
                <a:latin typeface="Times New Roman"/>
                <a:cs typeface="Times New Roman"/>
              </a:rPr>
              <a:t>организации.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124" y="158495"/>
            <a:ext cx="943356" cy="11643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1542</Words>
  <Application>Microsoft Office PowerPoint</Application>
  <PresentationFormat>Широкоэкранный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Microsoft Sans Serif</vt:lpstr>
      <vt:lpstr>Palatino Linotype</vt:lpstr>
      <vt:lpstr>Symbol</vt:lpstr>
      <vt:lpstr>Tahoma</vt:lpstr>
      <vt:lpstr>Times New Roman</vt:lpstr>
      <vt:lpstr>Trebuchet MS</vt:lpstr>
      <vt:lpstr>Verdana</vt:lpstr>
      <vt:lpstr>Wingdings</vt:lpstr>
      <vt:lpstr>Office Theme</vt:lpstr>
      <vt:lpstr>Презентация PowerPoint</vt:lpstr>
      <vt:lpstr>Презентация PowerPoint</vt:lpstr>
      <vt:lpstr>Основные нормативные документы</vt:lpstr>
      <vt:lpstr>ССттррууккттуурраа ддооккууммееннттаа</vt:lpstr>
      <vt:lpstr>Аттестация педагогических работников в целях установления  квалификационной категории «педагог-наставник»</vt:lpstr>
      <vt:lpstr>заявление</vt:lpstr>
      <vt:lpstr>Презентация PowerPoint</vt:lpstr>
      <vt:lpstr>Ходатайство.</vt:lpstr>
      <vt:lpstr>Требования к квалификационной категории «педагог-наставник»</vt:lpstr>
      <vt:lpstr>ПЕДАГОГ-НАСТАВНИК</vt:lpstr>
      <vt:lpstr>Деятельность педагога-наставника по совершенствованию  профессионального мастерства педагогических работников  образовательной организации включает:</vt:lpstr>
      <vt:lpstr>Кто может быть наставляемым?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является наставничеством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Андреева</dc:creator>
  <cp:lastModifiedBy>Сандакова Елена Николаевна</cp:lastModifiedBy>
  <cp:revision>1</cp:revision>
  <dcterms:created xsi:type="dcterms:W3CDTF">2024-11-19T01:32:34Z</dcterms:created>
  <dcterms:modified xsi:type="dcterms:W3CDTF">2024-11-19T02:53:12Z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2024-11-19T00:00:00Z</vt:filetime>
  </property>
</Properties>
</file>