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57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222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222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222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222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18862"/>
            <a:ext cx="12191999" cy="73226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69391"/>
            <a:ext cx="12192000" cy="564642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115811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118862"/>
            <a:ext cx="12191999" cy="73226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69391"/>
            <a:ext cx="12192000" cy="564642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115811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7818" y="643127"/>
            <a:ext cx="9597237" cy="1554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6370" y="82677"/>
            <a:ext cx="8858250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222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58002" y="2107463"/>
            <a:ext cx="5504815" cy="2637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0637" y="0"/>
            <a:ext cx="12233275" cy="6858000"/>
            <a:chOff x="-20637" y="0"/>
            <a:chExt cx="122332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49697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060697"/>
              <a:ext cx="12192000" cy="3797300"/>
            </a:xfrm>
            <a:custGeom>
              <a:avLst/>
              <a:gdLst/>
              <a:ahLst/>
              <a:cxnLst/>
              <a:rect l="l" t="t" r="r" b="b"/>
              <a:pathLst>
                <a:path w="12192000" h="3797300">
                  <a:moveTo>
                    <a:pt x="8598871" y="266700"/>
                  </a:moveTo>
                  <a:lnTo>
                    <a:pt x="3564362" y="266700"/>
                  </a:lnTo>
                  <a:lnTo>
                    <a:pt x="2789348" y="469900"/>
                  </a:lnTo>
                  <a:lnTo>
                    <a:pt x="2741303" y="495300"/>
                  </a:lnTo>
                  <a:lnTo>
                    <a:pt x="2549641" y="546100"/>
                  </a:lnTo>
                  <a:lnTo>
                    <a:pt x="2501858" y="571500"/>
                  </a:lnTo>
                  <a:lnTo>
                    <a:pt x="2358840" y="609600"/>
                  </a:lnTo>
                  <a:lnTo>
                    <a:pt x="2311280" y="635000"/>
                  </a:lnTo>
                  <a:lnTo>
                    <a:pt x="2216333" y="660400"/>
                  </a:lnTo>
                  <a:lnTo>
                    <a:pt x="2168948" y="685800"/>
                  </a:lnTo>
                  <a:lnTo>
                    <a:pt x="2074359" y="711200"/>
                  </a:lnTo>
                  <a:lnTo>
                    <a:pt x="2027155" y="736600"/>
                  </a:lnTo>
                  <a:lnTo>
                    <a:pt x="1980014" y="749300"/>
                  </a:lnTo>
                  <a:lnTo>
                    <a:pt x="1932936" y="774700"/>
                  </a:lnTo>
                  <a:lnTo>
                    <a:pt x="1838971" y="800100"/>
                  </a:lnTo>
                  <a:lnTo>
                    <a:pt x="1792086" y="825500"/>
                  </a:lnTo>
                  <a:lnTo>
                    <a:pt x="1745266" y="838200"/>
                  </a:lnTo>
                  <a:lnTo>
                    <a:pt x="1698513" y="863600"/>
                  </a:lnTo>
                  <a:lnTo>
                    <a:pt x="1651828" y="876300"/>
                  </a:lnTo>
                  <a:lnTo>
                    <a:pt x="1558662" y="927100"/>
                  </a:lnTo>
                  <a:lnTo>
                    <a:pt x="1512183" y="939800"/>
                  </a:lnTo>
                  <a:lnTo>
                    <a:pt x="1465774" y="965200"/>
                  </a:lnTo>
                  <a:lnTo>
                    <a:pt x="1419437" y="977900"/>
                  </a:lnTo>
                  <a:lnTo>
                    <a:pt x="1326978" y="1028700"/>
                  </a:lnTo>
                  <a:lnTo>
                    <a:pt x="1280858" y="1041400"/>
                  </a:lnTo>
                  <a:lnTo>
                    <a:pt x="1188842" y="1092200"/>
                  </a:lnTo>
                  <a:lnTo>
                    <a:pt x="1142947" y="1104900"/>
                  </a:lnTo>
                  <a:lnTo>
                    <a:pt x="1005722" y="1181100"/>
                  </a:lnTo>
                  <a:lnTo>
                    <a:pt x="960137" y="1193800"/>
                  </a:lnTo>
                  <a:lnTo>
                    <a:pt x="733415" y="1320800"/>
                  </a:lnTo>
                  <a:lnTo>
                    <a:pt x="688317" y="1333500"/>
                  </a:lnTo>
                  <a:lnTo>
                    <a:pt x="109947" y="1663700"/>
                  </a:lnTo>
                  <a:lnTo>
                    <a:pt x="66091" y="1701800"/>
                  </a:lnTo>
                  <a:lnTo>
                    <a:pt x="22330" y="1727200"/>
                  </a:lnTo>
                  <a:lnTo>
                    <a:pt x="0" y="1739900"/>
                  </a:lnTo>
                  <a:lnTo>
                    <a:pt x="0" y="3797300"/>
                  </a:lnTo>
                  <a:lnTo>
                    <a:pt x="12192000" y="3797300"/>
                  </a:lnTo>
                  <a:lnTo>
                    <a:pt x="12192000" y="1752600"/>
                  </a:lnTo>
                  <a:lnTo>
                    <a:pt x="12175947" y="1739900"/>
                  </a:lnTo>
                  <a:lnTo>
                    <a:pt x="11913072" y="1587500"/>
                  </a:lnTo>
                  <a:lnTo>
                    <a:pt x="11868938" y="1549400"/>
                  </a:lnTo>
                  <a:lnTo>
                    <a:pt x="11691514" y="1447800"/>
                  </a:lnTo>
                  <a:lnTo>
                    <a:pt x="11646939" y="1435100"/>
                  </a:lnTo>
                  <a:lnTo>
                    <a:pt x="11287305" y="1231900"/>
                  </a:lnTo>
                  <a:lnTo>
                    <a:pt x="11241982" y="1219200"/>
                  </a:lnTo>
                  <a:lnTo>
                    <a:pt x="11105541" y="1143000"/>
                  </a:lnTo>
                  <a:lnTo>
                    <a:pt x="11059906" y="1130300"/>
                  </a:lnTo>
                  <a:lnTo>
                    <a:pt x="10968406" y="1079500"/>
                  </a:lnTo>
                  <a:lnTo>
                    <a:pt x="10922543" y="1066800"/>
                  </a:lnTo>
                  <a:lnTo>
                    <a:pt x="10830596" y="1016000"/>
                  </a:lnTo>
                  <a:lnTo>
                    <a:pt x="10784513" y="1003300"/>
                  </a:lnTo>
                  <a:lnTo>
                    <a:pt x="10692132" y="952500"/>
                  </a:lnTo>
                  <a:lnTo>
                    <a:pt x="10645835" y="939800"/>
                  </a:lnTo>
                  <a:lnTo>
                    <a:pt x="10599468" y="914400"/>
                  </a:lnTo>
                  <a:lnTo>
                    <a:pt x="10553032" y="901700"/>
                  </a:lnTo>
                  <a:lnTo>
                    <a:pt x="10506529" y="876300"/>
                  </a:lnTo>
                  <a:lnTo>
                    <a:pt x="10459957" y="863600"/>
                  </a:lnTo>
                  <a:lnTo>
                    <a:pt x="10413319" y="838200"/>
                  </a:lnTo>
                  <a:lnTo>
                    <a:pt x="10366615" y="825500"/>
                  </a:lnTo>
                  <a:lnTo>
                    <a:pt x="10319845" y="800100"/>
                  </a:lnTo>
                  <a:lnTo>
                    <a:pt x="10273011" y="787400"/>
                  </a:lnTo>
                  <a:lnTo>
                    <a:pt x="10226113" y="762000"/>
                  </a:lnTo>
                  <a:lnTo>
                    <a:pt x="10179151" y="749300"/>
                  </a:lnTo>
                  <a:lnTo>
                    <a:pt x="10132128" y="723900"/>
                  </a:lnTo>
                  <a:lnTo>
                    <a:pt x="10037897" y="698500"/>
                  </a:lnTo>
                  <a:lnTo>
                    <a:pt x="9990690" y="673100"/>
                  </a:lnTo>
                  <a:lnTo>
                    <a:pt x="9896100" y="647700"/>
                  </a:lnTo>
                  <a:lnTo>
                    <a:pt x="9848718" y="622300"/>
                  </a:lnTo>
                  <a:lnTo>
                    <a:pt x="9706231" y="584200"/>
                  </a:lnTo>
                  <a:lnTo>
                    <a:pt x="9658625" y="558800"/>
                  </a:lnTo>
                  <a:lnTo>
                    <a:pt x="9467664" y="508000"/>
                  </a:lnTo>
                  <a:lnTo>
                    <a:pt x="9419793" y="482600"/>
                  </a:lnTo>
                  <a:lnTo>
                    <a:pt x="8598871" y="266700"/>
                  </a:lnTo>
                  <a:close/>
                </a:path>
                <a:path w="12192000" h="3797300">
                  <a:moveTo>
                    <a:pt x="8355172" y="215900"/>
                  </a:moveTo>
                  <a:lnTo>
                    <a:pt x="3808697" y="215900"/>
                  </a:lnTo>
                  <a:lnTo>
                    <a:pt x="3613156" y="266700"/>
                  </a:lnTo>
                  <a:lnTo>
                    <a:pt x="8550204" y="266700"/>
                  </a:lnTo>
                  <a:lnTo>
                    <a:pt x="8355172" y="215900"/>
                  </a:lnTo>
                  <a:close/>
                </a:path>
                <a:path w="12192000" h="3797300">
                  <a:moveTo>
                    <a:pt x="8159593" y="177800"/>
                  </a:moveTo>
                  <a:lnTo>
                    <a:pt x="4004788" y="177800"/>
                  </a:lnTo>
                  <a:lnTo>
                    <a:pt x="3857670" y="215900"/>
                  </a:lnTo>
                  <a:lnTo>
                    <a:pt x="8306327" y="215900"/>
                  </a:lnTo>
                  <a:lnTo>
                    <a:pt x="8159593" y="177800"/>
                  </a:lnTo>
                  <a:close/>
                </a:path>
                <a:path w="12192000" h="3797300">
                  <a:moveTo>
                    <a:pt x="8012577" y="152400"/>
                  </a:moveTo>
                  <a:lnTo>
                    <a:pt x="4152188" y="152400"/>
                  </a:lnTo>
                  <a:lnTo>
                    <a:pt x="4053891" y="177800"/>
                  </a:lnTo>
                  <a:lnTo>
                    <a:pt x="8110618" y="177800"/>
                  </a:lnTo>
                  <a:lnTo>
                    <a:pt x="8012577" y="152400"/>
                  </a:lnTo>
                  <a:close/>
                </a:path>
                <a:path w="12192000" h="3797300">
                  <a:moveTo>
                    <a:pt x="7865299" y="127000"/>
                  </a:moveTo>
                  <a:lnTo>
                    <a:pt x="4299849" y="127000"/>
                  </a:lnTo>
                  <a:lnTo>
                    <a:pt x="4201380" y="152400"/>
                  </a:lnTo>
                  <a:lnTo>
                    <a:pt x="7963512" y="152400"/>
                  </a:lnTo>
                  <a:lnTo>
                    <a:pt x="7865299" y="127000"/>
                  </a:lnTo>
                  <a:close/>
                </a:path>
                <a:path w="12192000" h="3797300">
                  <a:moveTo>
                    <a:pt x="7766978" y="114300"/>
                  </a:moveTo>
                  <a:lnTo>
                    <a:pt x="4398426" y="114300"/>
                  </a:lnTo>
                  <a:lnTo>
                    <a:pt x="4349124" y="127000"/>
                  </a:lnTo>
                  <a:lnTo>
                    <a:pt x="7816152" y="127000"/>
                  </a:lnTo>
                  <a:lnTo>
                    <a:pt x="7766978" y="114300"/>
                  </a:lnTo>
                  <a:close/>
                </a:path>
                <a:path w="12192000" h="3797300">
                  <a:moveTo>
                    <a:pt x="7668556" y="101600"/>
                  </a:moveTo>
                  <a:lnTo>
                    <a:pt x="4497103" y="101600"/>
                  </a:lnTo>
                  <a:lnTo>
                    <a:pt x="4447752" y="114300"/>
                  </a:lnTo>
                  <a:lnTo>
                    <a:pt x="7717780" y="114300"/>
                  </a:lnTo>
                  <a:lnTo>
                    <a:pt x="7668556" y="101600"/>
                  </a:lnTo>
                  <a:close/>
                </a:path>
                <a:path w="12192000" h="3797300">
                  <a:moveTo>
                    <a:pt x="7570038" y="88900"/>
                  </a:moveTo>
                  <a:lnTo>
                    <a:pt x="4595876" y="88900"/>
                  </a:lnTo>
                  <a:lnTo>
                    <a:pt x="4546478" y="101600"/>
                  </a:lnTo>
                  <a:lnTo>
                    <a:pt x="7619309" y="101600"/>
                  </a:lnTo>
                  <a:lnTo>
                    <a:pt x="7570038" y="88900"/>
                  </a:lnTo>
                  <a:close/>
                </a:path>
                <a:path w="12192000" h="3797300">
                  <a:moveTo>
                    <a:pt x="7471431" y="76200"/>
                  </a:moveTo>
                  <a:lnTo>
                    <a:pt x="4694738" y="76200"/>
                  </a:lnTo>
                  <a:lnTo>
                    <a:pt x="4645296" y="88900"/>
                  </a:lnTo>
                  <a:lnTo>
                    <a:pt x="7520745" y="88900"/>
                  </a:lnTo>
                  <a:lnTo>
                    <a:pt x="7471431" y="76200"/>
                  </a:lnTo>
                  <a:close/>
                </a:path>
                <a:path w="12192000" h="3797300">
                  <a:moveTo>
                    <a:pt x="7372740" y="63500"/>
                  </a:moveTo>
                  <a:lnTo>
                    <a:pt x="4793684" y="63500"/>
                  </a:lnTo>
                  <a:lnTo>
                    <a:pt x="4744201" y="76200"/>
                  </a:lnTo>
                  <a:lnTo>
                    <a:pt x="7422095" y="76200"/>
                  </a:lnTo>
                  <a:lnTo>
                    <a:pt x="7372740" y="63500"/>
                  </a:lnTo>
                  <a:close/>
                </a:path>
                <a:path w="12192000" h="3797300">
                  <a:moveTo>
                    <a:pt x="7273971" y="50800"/>
                  </a:moveTo>
                  <a:lnTo>
                    <a:pt x="4892707" y="50800"/>
                  </a:lnTo>
                  <a:lnTo>
                    <a:pt x="4843186" y="63500"/>
                  </a:lnTo>
                  <a:lnTo>
                    <a:pt x="7323364" y="63500"/>
                  </a:lnTo>
                  <a:lnTo>
                    <a:pt x="7273971" y="50800"/>
                  </a:lnTo>
                  <a:close/>
                </a:path>
                <a:path w="12192000" h="3797300">
                  <a:moveTo>
                    <a:pt x="7125684" y="38100"/>
                  </a:moveTo>
                  <a:lnTo>
                    <a:pt x="5041373" y="38100"/>
                  </a:lnTo>
                  <a:lnTo>
                    <a:pt x="4991801" y="50800"/>
                  </a:lnTo>
                  <a:lnTo>
                    <a:pt x="7175130" y="50800"/>
                  </a:lnTo>
                  <a:lnTo>
                    <a:pt x="7125684" y="38100"/>
                  </a:lnTo>
                  <a:close/>
                </a:path>
                <a:path w="12192000" h="3797300">
                  <a:moveTo>
                    <a:pt x="6977255" y="25400"/>
                  </a:moveTo>
                  <a:lnTo>
                    <a:pt x="5190179" y="25400"/>
                  </a:lnTo>
                  <a:lnTo>
                    <a:pt x="5140562" y="38100"/>
                  </a:lnTo>
                  <a:lnTo>
                    <a:pt x="7026746" y="38100"/>
                  </a:lnTo>
                  <a:lnTo>
                    <a:pt x="6977255" y="25400"/>
                  </a:lnTo>
                  <a:close/>
                </a:path>
                <a:path w="12192000" h="3797300">
                  <a:moveTo>
                    <a:pt x="6828705" y="12700"/>
                  </a:moveTo>
                  <a:lnTo>
                    <a:pt x="5339105" y="12700"/>
                  </a:lnTo>
                  <a:lnTo>
                    <a:pt x="5289451" y="25400"/>
                  </a:lnTo>
                  <a:lnTo>
                    <a:pt x="6878234" y="25400"/>
                  </a:lnTo>
                  <a:lnTo>
                    <a:pt x="6828705" y="12700"/>
                  </a:lnTo>
                  <a:close/>
                </a:path>
                <a:path w="12192000" h="3797300">
                  <a:moveTo>
                    <a:pt x="6580904" y="0"/>
                  </a:moveTo>
                  <a:lnTo>
                    <a:pt x="5587526" y="0"/>
                  </a:lnTo>
                  <a:lnTo>
                    <a:pt x="5537824" y="12700"/>
                  </a:lnTo>
                  <a:lnTo>
                    <a:pt x="6630483" y="12700"/>
                  </a:lnTo>
                  <a:lnTo>
                    <a:pt x="6580904" y="0"/>
                  </a:lnTo>
                  <a:close/>
                </a:path>
              </a:pathLst>
            </a:custGeom>
            <a:solidFill>
              <a:srgbClr val="008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32582"/>
              <a:ext cx="12192000" cy="1759585"/>
            </a:xfrm>
            <a:custGeom>
              <a:avLst/>
              <a:gdLst/>
              <a:ahLst/>
              <a:cxnLst/>
              <a:rect l="l" t="t" r="r" b="b"/>
              <a:pathLst>
                <a:path w="12192000" h="1759585">
                  <a:moveTo>
                    <a:pt x="6077966" y="0"/>
                  </a:moveTo>
                  <a:lnTo>
                    <a:pt x="6028548" y="105"/>
                  </a:lnTo>
                  <a:lnTo>
                    <a:pt x="5979131" y="422"/>
                  </a:lnTo>
                  <a:lnTo>
                    <a:pt x="5929715" y="951"/>
                  </a:lnTo>
                  <a:lnTo>
                    <a:pt x="5880301" y="1691"/>
                  </a:lnTo>
                  <a:lnTo>
                    <a:pt x="5830890" y="2643"/>
                  </a:lnTo>
                  <a:lnTo>
                    <a:pt x="5781482" y="3806"/>
                  </a:lnTo>
                  <a:lnTo>
                    <a:pt x="5732079" y="5180"/>
                  </a:lnTo>
                  <a:lnTo>
                    <a:pt x="5682680" y="6766"/>
                  </a:lnTo>
                  <a:lnTo>
                    <a:pt x="5633287" y="8564"/>
                  </a:lnTo>
                  <a:lnTo>
                    <a:pt x="5583901" y="10572"/>
                  </a:lnTo>
                  <a:lnTo>
                    <a:pt x="5534522" y="12793"/>
                  </a:lnTo>
                  <a:lnTo>
                    <a:pt x="5485151" y="15224"/>
                  </a:lnTo>
                  <a:lnTo>
                    <a:pt x="5435788" y="17868"/>
                  </a:lnTo>
                  <a:lnTo>
                    <a:pt x="5386435" y="20722"/>
                  </a:lnTo>
                  <a:lnTo>
                    <a:pt x="5337091" y="23788"/>
                  </a:lnTo>
                  <a:lnTo>
                    <a:pt x="5287759" y="27066"/>
                  </a:lnTo>
                  <a:lnTo>
                    <a:pt x="5238438" y="30555"/>
                  </a:lnTo>
                  <a:lnTo>
                    <a:pt x="5189130" y="34255"/>
                  </a:lnTo>
                  <a:lnTo>
                    <a:pt x="5139834" y="38167"/>
                  </a:lnTo>
                  <a:lnTo>
                    <a:pt x="5090552" y="42291"/>
                  </a:lnTo>
                  <a:lnTo>
                    <a:pt x="5041285" y="46625"/>
                  </a:lnTo>
                  <a:lnTo>
                    <a:pt x="4992033" y="51172"/>
                  </a:lnTo>
                  <a:lnTo>
                    <a:pt x="4942797" y="55929"/>
                  </a:lnTo>
                  <a:lnTo>
                    <a:pt x="4893578" y="60899"/>
                  </a:lnTo>
                  <a:lnTo>
                    <a:pt x="4844376" y="66079"/>
                  </a:lnTo>
                  <a:lnTo>
                    <a:pt x="4795192" y="71471"/>
                  </a:lnTo>
                  <a:lnTo>
                    <a:pt x="4746027" y="77075"/>
                  </a:lnTo>
                  <a:lnTo>
                    <a:pt x="4696882" y="82889"/>
                  </a:lnTo>
                  <a:lnTo>
                    <a:pt x="4647757" y="88916"/>
                  </a:lnTo>
                  <a:lnTo>
                    <a:pt x="4598653" y="95154"/>
                  </a:lnTo>
                  <a:lnTo>
                    <a:pt x="4549571" y="101603"/>
                  </a:lnTo>
                  <a:lnTo>
                    <a:pt x="4500512" y="108263"/>
                  </a:lnTo>
                  <a:lnTo>
                    <a:pt x="4451476" y="115136"/>
                  </a:lnTo>
                  <a:lnTo>
                    <a:pt x="4402464" y="122219"/>
                  </a:lnTo>
                  <a:lnTo>
                    <a:pt x="4353477" y="129514"/>
                  </a:lnTo>
                  <a:lnTo>
                    <a:pt x="4304515" y="137020"/>
                  </a:lnTo>
                  <a:lnTo>
                    <a:pt x="4255580" y="144738"/>
                  </a:lnTo>
                  <a:lnTo>
                    <a:pt x="4206671" y="152668"/>
                  </a:lnTo>
                  <a:lnTo>
                    <a:pt x="4157791" y="160808"/>
                  </a:lnTo>
                  <a:lnTo>
                    <a:pt x="4108938" y="169160"/>
                  </a:lnTo>
                  <a:lnTo>
                    <a:pt x="4060115" y="177724"/>
                  </a:lnTo>
                  <a:lnTo>
                    <a:pt x="4011322" y="186499"/>
                  </a:lnTo>
                  <a:lnTo>
                    <a:pt x="3962559" y="195485"/>
                  </a:lnTo>
                  <a:lnTo>
                    <a:pt x="3913828" y="204683"/>
                  </a:lnTo>
                  <a:lnTo>
                    <a:pt x="3865129" y="214093"/>
                  </a:lnTo>
                  <a:lnTo>
                    <a:pt x="3816463" y="223713"/>
                  </a:lnTo>
                  <a:lnTo>
                    <a:pt x="3767830" y="233545"/>
                  </a:lnTo>
                  <a:lnTo>
                    <a:pt x="3719232" y="243589"/>
                  </a:lnTo>
                  <a:lnTo>
                    <a:pt x="3670669" y="253844"/>
                  </a:lnTo>
                  <a:lnTo>
                    <a:pt x="3622141" y="264310"/>
                  </a:lnTo>
                  <a:lnTo>
                    <a:pt x="3573650" y="274988"/>
                  </a:lnTo>
                  <a:lnTo>
                    <a:pt x="3525197" y="285878"/>
                  </a:lnTo>
                  <a:lnTo>
                    <a:pt x="3476781" y="296978"/>
                  </a:lnTo>
                  <a:lnTo>
                    <a:pt x="3428404" y="308290"/>
                  </a:lnTo>
                  <a:lnTo>
                    <a:pt x="3380066" y="319814"/>
                  </a:lnTo>
                  <a:lnTo>
                    <a:pt x="3331769" y="331549"/>
                  </a:lnTo>
                  <a:lnTo>
                    <a:pt x="3283513" y="343495"/>
                  </a:lnTo>
                  <a:lnTo>
                    <a:pt x="3235298" y="355653"/>
                  </a:lnTo>
                  <a:lnTo>
                    <a:pt x="3187125" y="368022"/>
                  </a:lnTo>
                  <a:lnTo>
                    <a:pt x="3138996" y="380603"/>
                  </a:lnTo>
                  <a:lnTo>
                    <a:pt x="3090911" y="393395"/>
                  </a:lnTo>
                  <a:lnTo>
                    <a:pt x="3042870" y="406399"/>
                  </a:lnTo>
                  <a:lnTo>
                    <a:pt x="2994875" y="419613"/>
                  </a:lnTo>
                  <a:lnTo>
                    <a:pt x="2946925" y="433040"/>
                  </a:lnTo>
                  <a:lnTo>
                    <a:pt x="2899023" y="446678"/>
                  </a:lnTo>
                  <a:lnTo>
                    <a:pt x="2851168" y="460527"/>
                  </a:lnTo>
                  <a:lnTo>
                    <a:pt x="2803361" y="474587"/>
                  </a:lnTo>
                  <a:lnTo>
                    <a:pt x="2755603" y="488859"/>
                  </a:lnTo>
                  <a:lnTo>
                    <a:pt x="2707895" y="503343"/>
                  </a:lnTo>
                  <a:lnTo>
                    <a:pt x="2660237" y="518037"/>
                  </a:lnTo>
                  <a:lnTo>
                    <a:pt x="2612631" y="532944"/>
                  </a:lnTo>
                  <a:lnTo>
                    <a:pt x="2565076" y="548061"/>
                  </a:lnTo>
                  <a:lnTo>
                    <a:pt x="2517575" y="563390"/>
                  </a:lnTo>
                  <a:lnTo>
                    <a:pt x="2470126" y="578931"/>
                  </a:lnTo>
                  <a:lnTo>
                    <a:pt x="2422732" y="594683"/>
                  </a:lnTo>
                  <a:lnTo>
                    <a:pt x="2375393" y="610646"/>
                  </a:lnTo>
                  <a:lnTo>
                    <a:pt x="2328109" y="626820"/>
                  </a:lnTo>
                  <a:lnTo>
                    <a:pt x="2280881" y="643207"/>
                  </a:lnTo>
                  <a:lnTo>
                    <a:pt x="2233711" y="659804"/>
                  </a:lnTo>
                  <a:lnTo>
                    <a:pt x="2186598" y="676613"/>
                  </a:lnTo>
                  <a:lnTo>
                    <a:pt x="2139544" y="693633"/>
                  </a:lnTo>
                  <a:lnTo>
                    <a:pt x="2092550" y="710865"/>
                  </a:lnTo>
                  <a:lnTo>
                    <a:pt x="2045615" y="728308"/>
                  </a:lnTo>
                  <a:lnTo>
                    <a:pt x="1998741" y="745962"/>
                  </a:lnTo>
                  <a:lnTo>
                    <a:pt x="1951929" y="763828"/>
                  </a:lnTo>
                  <a:lnTo>
                    <a:pt x="1905178" y="781906"/>
                  </a:lnTo>
                  <a:lnTo>
                    <a:pt x="1858491" y="800194"/>
                  </a:lnTo>
                  <a:lnTo>
                    <a:pt x="1811867" y="818694"/>
                  </a:lnTo>
                  <a:lnTo>
                    <a:pt x="1765308" y="837406"/>
                  </a:lnTo>
                  <a:lnTo>
                    <a:pt x="1718814" y="856329"/>
                  </a:lnTo>
                  <a:lnTo>
                    <a:pt x="1672386" y="875463"/>
                  </a:lnTo>
                  <a:lnTo>
                    <a:pt x="1626024" y="894809"/>
                  </a:lnTo>
                  <a:lnTo>
                    <a:pt x="1579730" y="914366"/>
                  </a:lnTo>
                  <a:lnTo>
                    <a:pt x="1533504" y="934134"/>
                  </a:lnTo>
                  <a:lnTo>
                    <a:pt x="1487346" y="954114"/>
                  </a:lnTo>
                  <a:lnTo>
                    <a:pt x="1441259" y="974305"/>
                  </a:lnTo>
                  <a:lnTo>
                    <a:pt x="1395241" y="994708"/>
                  </a:lnTo>
                  <a:lnTo>
                    <a:pt x="1349295" y="1015322"/>
                  </a:lnTo>
                  <a:lnTo>
                    <a:pt x="1303420" y="1036147"/>
                  </a:lnTo>
                  <a:lnTo>
                    <a:pt x="1257618" y="1057184"/>
                  </a:lnTo>
                  <a:lnTo>
                    <a:pt x="1211889" y="1078432"/>
                  </a:lnTo>
                  <a:lnTo>
                    <a:pt x="1166234" y="1099892"/>
                  </a:lnTo>
                  <a:lnTo>
                    <a:pt x="1120653" y="1121563"/>
                  </a:lnTo>
                  <a:lnTo>
                    <a:pt x="1075148" y="1143445"/>
                  </a:lnTo>
                  <a:lnTo>
                    <a:pt x="1029720" y="1165539"/>
                  </a:lnTo>
                  <a:lnTo>
                    <a:pt x="984368" y="1187844"/>
                  </a:lnTo>
                  <a:lnTo>
                    <a:pt x="939093" y="1210361"/>
                  </a:lnTo>
                  <a:lnTo>
                    <a:pt x="893897" y="1233089"/>
                  </a:lnTo>
                  <a:lnTo>
                    <a:pt x="848781" y="1256028"/>
                  </a:lnTo>
                  <a:lnTo>
                    <a:pt x="803744" y="1279179"/>
                  </a:lnTo>
                  <a:lnTo>
                    <a:pt x="758787" y="1302541"/>
                  </a:lnTo>
                  <a:lnTo>
                    <a:pt x="713912" y="1326114"/>
                  </a:lnTo>
                  <a:lnTo>
                    <a:pt x="669119" y="1349899"/>
                  </a:lnTo>
                  <a:lnTo>
                    <a:pt x="624409" y="1373895"/>
                  </a:lnTo>
                  <a:lnTo>
                    <a:pt x="579782" y="1398103"/>
                  </a:lnTo>
                  <a:lnTo>
                    <a:pt x="535240" y="1422522"/>
                  </a:lnTo>
                  <a:lnTo>
                    <a:pt x="490782" y="1447152"/>
                  </a:lnTo>
                  <a:lnTo>
                    <a:pt x="446410" y="1471994"/>
                  </a:lnTo>
                  <a:lnTo>
                    <a:pt x="402125" y="1497047"/>
                  </a:lnTo>
                  <a:lnTo>
                    <a:pt x="357926" y="1522311"/>
                  </a:lnTo>
                  <a:lnTo>
                    <a:pt x="313816" y="1547787"/>
                  </a:lnTo>
                  <a:lnTo>
                    <a:pt x="269794" y="1573475"/>
                  </a:lnTo>
                  <a:lnTo>
                    <a:pt x="225862" y="1599373"/>
                  </a:lnTo>
                  <a:lnTo>
                    <a:pt x="182020" y="1625483"/>
                  </a:lnTo>
                  <a:lnTo>
                    <a:pt x="138268" y="1651804"/>
                  </a:lnTo>
                  <a:lnTo>
                    <a:pt x="94608" y="1678337"/>
                  </a:lnTo>
                  <a:lnTo>
                    <a:pt x="51041" y="1705081"/>
                  </a:lnTo>
                  <a:lnTo>
                    <a:pt x="7566" y="1732037"/>
                  </a:lnTo>
                  <a:lnTo>
                    <a:pt x="0" y="1736775"/>
                  </a:lnTo>
                </a:path>
                <a:path w="12192000" h="1759585">
                  <a:moveTo>
                    <a:pt x="12192000" y="1759344"/>
                  </a:moveTo>
                  <a:lnTo>
                    <a:pt x="12133017" y="1722449"/>
                  </a:lnTo>
                  <a:lnTo>
                    <a:pt x="12089287" y="1695438"/>
                  </a:lnTo>
                  <a:lnTo>
                    <a:pt x="12045463" y="1668640"/>
                  </a:lnTo>
                  <a:lnTo>
                    <a:pt x="12001547" y="1642056"/>
                  </a:lnTo>
                  <a:lnTo>
                    <a:pt x="11957538" y="1615685"/>
                  </a:lnTo>
                  <a:lnTo>
                    <a:pt x="11913439" y="1589528"/>
                  </a:lnTo>
                  <a:lnTo>
                    <a:pt x="11869248" y="1563584"/>
                  </a:lnTo>
                  <a:lnTo>
                    <a:pt x="11824968" y="1537853"/>
                  </a:lnTo>
                  <a:lnTo>
                    <a:pt x="11780599" y="1512336"/>
                  </a:lnTo>
                  <a:lnTo>
                    <a:pt x="11736141" y="1487032"/>
                  </a:lnTo>
                  <a:lnTo>
                    <a:pt x="11691596" y="1461941"/>
                  </a:lnTo>
                  <a:lnTo>
                    <a:pt x="11646964" y="1437064"/>
                  </a:lnTo>
                  <a:lnTo>
                    <a:pt x="11602246" y="1412400"/>
                  </a:lnTo>
                  <a:lnTo>
                    <a:pt x="11557443" y="1387949"/>
                  </a:lnTo>
                  <a:lnTo>
                    <a:pt x="11512554" y="1363712"/>
                  </a:lnTo>
                  <a:lnTo>
                    <a:pt x="11467582" y="1339688"/>
                  </a:lnTo>
                  <a:lnTo>
                    <a:pt x="11422527" y="1315878"/>
                  </a:lnTo>
                  <a:lnTo>
                    <a:pt x="11377390" y="1292281"/>
                  </a:lnTo>
                  <a:lnTo>
                    <a:pt x="11332170" y="1268897"/>
                  </a:lnTo>
                  <a:lnTo>
                    <a:pt x="11286870" y="1245727"/>
                  </a:lnTo>
                  <a:lnTo>
                    <a:pt x="11241490" y="1222770"/>
                  </a:lnTo>
                  <a:lnTo>
                    <a:pt x="11196030" y="1200027"/>
                  </a:lnTo>
                  <a:lnTo>
                    <a:pt x="11150491" y="1177497"/>
                  </a:lnTo>
                  <a:lnTo>
                    <a:pt x="11104875" y="1155180"/>
                  </a:lnTo>
                  <a:lnTo>
                    <a:pt x="11059181" y="1133077"/>
                  </a:lnTo>
                  <a:lnTo>
                    <a:pt x="11013411" y="1111187"/>
                  </a:lnTo>
                  <a:lnTo>
                    <a:pt x="10967565" y="1089511"/>
                  </a:lnTo>
                  <a:lnTo>
                    <a:pt x="10921644" y="1068048"/>
                  </a:lnTo>
                  <a:lnTo>
                    <a:pt x="10875648" y="1046798"/>
                  </a:lnTo>
                  <a:lnTo>
                    <a:pt x="10829580" y="1025762"/>
                  </a:lnTo>
                  <a:lnTo>
                    <a:pt x="10783438" y="1004940"/>
                  </a:lnTo>
                  <a:lnTo>
                    <a:pt x="10737225" y="984330"/>
                  </a:lnTo>
                  <a:lnTo>
                    <a:pt x="10690940" y="963935"/>
                  </a:lnTo>
                  <a:lnTo>
                    <a:pt x="10644584" y="943752"/>
                  </a:lnTo>
                  <a:lnTo>
                    <a:pt x="10598159" y="923783"/>
                  </a:lnTo>
                  <a:lnTo>
                    <a:pt x="10551664" y="904028"/>
                  </a:lnTo>
                  <a:lnTo>
                    <a:pt x="10505102" y="884486"/>
                  </a:lnTo>
                  <a:lnTo>
                    <a:pt x="10458471" y="865157"/>
                  </a:lnTo>
                  <a:lnTo>
                    <a:pt x="10411774" y="846042"/>
                  </a:lnTo>
                  <a:lnTo>
                    <a:pt x="10365011" y="827140"/>
                  </a:lnTo>
                  <a:lnTo>
                    <a:pt x="10318182" y="808452"/>
                  </a:lnTo>
                  <a:lnTo>
                    <a:pt x="10271289" y="789977"/>
                  </a:lnTo>
                  <a:lnTo>
                    <a:pt x="10224332" y="771716"/>
                  </a:lnTo>
                  <a:lnTo>
                    <a:pt x="10177312" y="753668"/>
                  </a:lnTo>
                  <a:lnTo>
                    <a:pt x="10130229" y="735833"/>
                  </a:lnTo>
                  <a:lnTo>
                    <a:pt x="10083084" y="718213"/>
                  </a:lnTo>
                  <a:lnTo>
                    <a:pt x="10035879" y="700805"/>
                  </a:lnTo>
                  <a:lnTo>
                    <a:pt x="9988614" y="683611"/>
                  </a:lnTo>
                  <a:lnTo>
                    <a:pt x="9941289" y="666631"/>
                  </a:lnTo>
                  <a:lnTo>
                    <a:pt x="9893905" y="649864"/>
                  </a:lnTo>
                  <a:lnTo>
                    <a:pt x="9846463" y="633310"/>
                  </a:lnTo>
                  <a:lnTo>
                    <a:pt x="9798964" y="616970"/>
                  </a:lnTo>
                  <a:lnTo>
                    <a:pt x="9751409" y="600843"/>
                  </a:lnTo>
                  <a:lnTo>
                    <a:pt x="9703798" y="584930"/>
                  </a:lnTo>
                  <a:lnTo>
                    <a:pt x="9656132" y="569231"/>
                  </a:lnTo>
                  <a:lnTo>
                    <a:pt x="9608411" y="553745"/>
                  </a:lnTo>
                  <a:lnTo>
                    <a:pt x="9560638" y="538472"/>
                  </a:lnTo>
                  <a:lnTo>
                    <a:pt x="9512811" y="523413"/>
                  </a:lnTo>
                  <a:lnTo>
                    <a:pt x="9464932" y="508567"/>
                  </a:lnTo>
                  <a:lnTo>
                    <a:pt x="9417002" y="493935"/>
                  </a:lnTo>
                  <a:lnTo>
                    <a:pt x="9369022" y="479517"/>
                  </a:lnTo>
                  <a:lnTo>
                    <a:pt x="9320991" y="465311"/>
                  </a:lnTo>
                  <a:lnTo>
                    <a:pt x="9272912" y="451320"/>
                  </a:lnTo>
                  <a:lnTo>
                    <a:pt x="9224784" y="437542"/>
                  </a:lnTo>
                  <a:lnTo>
                    <a:pt x="9176609" y="423977"/>
                  </a:lnTo>
                  <a:lnTo>
                    <a:pt x="9128386" y="410626"/>
                  </a:lnTo>
                  <a:lnTo>
                    <a:pt x="9080118" y="397489"/>
                  </a:lnTo>
                  <a:lnTo>
                    <a:pt x="9031804" y="384565"/>
                  </a:lnTo>
                  <a:lnTo>
                    <a:pt x="8983446" y="371855"/>
                  </a:lnTo>
                  <a:lnTo>
                    <a:pt x="8935044" y="359358"/>
                  </a:lnTo>
                  <a:lnTo>
                    <a:pt x="8886598" y="347075"/>
                  </a:lnTo>
                  <a:lnTo>
                    <a:pt x="8838110" y="335005"/>
                  </a:lnTo>
                  <a:lnTo>
                    <a:pt x="8789581" y="323149"/>
                  </a:lnTo>
                  <a:lnTo>
                    <a:pt x="8741010" y="311506"/>
                  </a:lnTo>
                  <a:lnTo>
                    <a:pt x="8692400" y="300077"/>
                  </a:lnTo>
                  <a:lnTo>
                    <a:pt x="8643750" y="288861"/>
                  </a:lnTo>
                  <a:lnTo>
                    <a:pt x="8595061" y="277859"/>
                  </a:lnTo>
                  <a:lnTo>
                    <a:pt x="8546334" y="267071"/>
                  </a:lnTo>
                  <a:lnTo>
                    <a:pt x="8497570" y="256496"/>
                  </a:lnTo>
                  <a:lnTo>
                    <a:pt x="8448770" y="246135"/>
                  </a:lnTo>
                  <a:lnTo>
                    <a:pt x="8399934" y="235987"/>
                  </a:lnTo>
                  <a:lnTo>
                    <a:pt x="8351063" y="226053"/>
                  </a:lnTo>
                  <a:lnTo>
                    <a:pt x="8302157" y="216332"/>
                  </a:lnTo>
                  <a:lnTo>
                    <a:pt x="8253218" y="206825"/>
                  </a:lnTo>
                  <a:lnTo>
                    <a:pt x="8204247" y="197532"/>
                  </a:lnTo>
                  <a:lnTo>
                    <a:pt x="8155243" y="188452"/>
                  </a:lnTo>
                  <a:lnTo>
                    <a:pt x="8106208" y="179585"/>
                  </a:lnTo>
                  <a:lnTo>
                    <a:pt x="8057142" y="170933"/>
                  </a:lnTo>
                  <a:lnTo>
                    <a:pt x="8008047" y="162494"/>
                  </a:lnTo>
                  <a:lnTo>
                    <a:pt x="7958922" y="154268"/>
                  </a:lnTo>
                  <a:lnTo>
                    <a:pt x="7909769" y="146256"/>
                  </a:lnTo>
                  <a:lnTo>
                    <a:pt x="7860589" y="138458"/>
                  </a:lnTo>
                  <a:lnTo>
                    <a:pt x="7811382" y="130873"/>
                  </a:lnTo>
                  <a:lnTo>
                    <a:pt x="7762148" y="123502"/>
                  </a:lnTo>
                  <a:lnTo>
                    <a:pt x="7712889" y="116345"/>
                  </a:lnTo>
                  <a:lnTo>
                    <a:pt x="7663606" y="109401"/>
                  </a:lnTo>
                  <a:lnTo>
                    <a:pt x="7614299" y="102670"/>
                  </a:lnTo>
                  <a:lnTo>
                    <a:pt x="7564968" y="96154"/>
                  </a:lnTo>
                  <a:lnTo>
                    <a:pt x="7515615" y="89851"/>
                  </a:lnTo>
                  <a:lnTo>
                    <a:pt x="7466241" y="83761"/>
                  </a:lnTo>
                  <a:lnTo>
                    <a:pt x="7416845" y="77885"/>
                  </a:lnTo>
                  <a:lnTo>
                    <a:pt x="7367430" y="72223"/>
                  </a:lnTo>
                  <a:lnTo>
                    <a:pt x="7317995" y="66775"/>
                  </a:lnTo>
                  <a:lnTo>
                    <a:pt x="7268541" y="61540"/>
                  </a:lnTo>
                  <a:lnTo>
                    <a:pt x="7219069" y="56519"/>
                  </a:lnTo>
                  <a:lnTo>
                    <a:pt x="7169580" y="51711"/>
                  </a:lnTo>
                  <a:lnTo>
                    <a:pt x="7120075" y="47117"/>
                  </a:lnTo>
                  <a:lnTo>
                    <a:pt x="7070554" y="42737"/>
                  </a:lnTo>
                  <a:lnTo>
                    <a:pt x="7021017" y="38570"/>
                  </a:lnTo>
                  <a:lnTo>
                    <a:pt x="6971467" y="34617"/>
                  </a:lnTo>
                  <a:lnTo>
                    <a:pt x="6921903" y="30877"/>
                  </a:lnTo>
                  <a:lnTo>
                    <a:pt x="6872326" y="27352"/>
                  </a:lnTo>
                  <a:lnTo>
                    <a:pt x="6822738" y="24040"/>
                  </a:lnTo>
                  <a:lnTo>
                    <a:pt x="6773138" y="20941"/>
                  </a:lnTo>
                  <a:lnTo>
                    <a:pt x="6723527" y="18056"/>
                  </a:lnTo>
                  <a:lnTo>
                    <a:pt x="6673906" y="15385"/>
                  </a:lnTo>
                  <a:lnTo>
                    <a:pt x="6624277" y="12928"/>
                  </a:lnTo>
                  <a:lnTo>
                    <a:pt x="6574639" y="10684"/>
                  </a:lnTo>
                  <a:lnTo>
                    <a:pt x="6524994" y="8654"/>
                  </a:lnTo>
                  <a:lnTo>
                    <a:pt x="6475341" y="6838"/>
                  </a:lnTo>
                  <a:lnTo>
                    <a:pt x="6425683" y="5235"/>
                  </a:lnTo>
                  <a:lnTo>
                    <a:pt x="6376019" y="3846"/>
                  </a:lnTo>
                  <a:lnTo>
                    <a:pt x="6326351" y="2671"/>
                  </a:lnTo>
                  <a:lnTo>
                    <a:pt x="6276679" y="1709"/>
                  </a:lnTo>
                  <a:lnTo>
                    <a:pt x="6227003" y="961"/>
                  </a:lnTo>
                  <a:lnTo>
                    <a:pt x="6177325" y="427"/>
                  </a:lnTo>
                  <a:lnTo>
                    <a:pt x="6127646" y="106"/>
                  </a:lnTo>
                  <a:lnTo>
                    <a:pt x="6077966" y="0"/>
                  </a:lnTo>
                </a:path>
              </a:pathLst>
            </a:custGeom>
            <a:ln w="41148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59251" y="7620"/>
              <a:ext cx="5485130" cy="5485130"/>
            </a:xfrm>
            <a:custGeom>
              <a:avLst/>
              <a:gdLst/>
              <a:ahLst/>
              <a:cxnLst/>
              <a:rect l="l" t="t" r="r" b="b"/>
              <a:pathLst>
                <a:path w="5485130" h="5485130">
                  <a:moveTo>
                    <a:pt x="2742438" y="0"/>
                  </a:moveTo>
                  <a:lnTo>
                    <a:pt x="2694198" y="415"/>
                  </a:lnTo>
                  <a:lnTo>
                    <a:pt x="2646159" y="1658"/>
                  </a:lnTo>
                  <a:lnTo>
                    <a:pt x="2598329" y="3721"/>
                  </a:lnTo>
                  <a:lnTo>
                    <a:pt x="2550714" y="6597"/>
                  </a:lnTo>
                  <a:lnTo>
                    <a:pt x="2503321" y="10280"/>
                  </a:lnTo>
                  <a:lnTo>
                    <a:pt x="2456157" y="14762"/>
                  </a:lnTo>
                  <a:lnTo>
                    <a:pt x="2409228" y="20038"/>
                  </a:lnTo>
                  <a:lnTo>
                    <a:pt x="2362542" y="26099"/>
                  </a:lnTo>
                  <a:lnTo>
                    <a:pt x="2316105" y="32940"/>
                  </a:lnTo>
                  <a:lnTo>
                    <a:pt x="2269923" y="40554"/>
                  </a:lnTo>
                  <a:lnTo>
                    <a:pt x="2224004" y="48933"/>
                  </a:lnTo>
                  <a:lnTo>
                    <a:pt x="2178355" y="58072"/>
                  </a:lnTo>
                  <a:lnTo>
                    <a:pt x="2132982" y="67962"/>
                  </a:lnTo>
                  <a:lnTo>
                    <a:pt x="2087893" y="78598"/>
                  </a:lnTo>
                  <a:lnTo>
                    <a:pt x="2043093" y="89972"/>
                  </a:lnTo>
                  <a:lnTo>
                    <a:pt x="1998589" y="102079"/>
                  </a:lnTo>
                  <a:lnTo>
                    <a:pt x="1954390" y="114910"/>
                  </a:lnTo>
                  <a:lnTo>
                    <a:pt x="1910500" y="128459"/>
                  </a:lnTo>
                  <a:lnTo>
                    <a:pt x="1866928" y="142720"/>
                  </a:lnTo>
                  <a:lnTo>
                    <a:pt x="1823680" y="157685"/>
                  </a:lnTo>
                  <a:lnTo>
                    <a:pt x="1780762" y="173348"/>
                  </a:lnTo>
                  <a:lnTo>
                    <a:pt x="1738182" y="189703"/>
                  </a:lnTo>
                  <a:lnTo>
                    <a:pt x="1695946" y="206741"/>
                  </a:lnTo>
                  <a:lnTo>
                    <a:pt x="1654061" y="224457"/>
                  </a:lnTo>
                  <a:lnTo>
                    <a:pt x="1612534" y="242843"/>
                  </a:lnTo>
                  <a:lnTo>
                    <a:pt x="1571371" y="261893"/>
                  </a:lnTo>
                  <a:lnTo>
                    <a:pt x="1530581" y="281600"/>
                  </a:lnTo>
                  <a:lnTo>
                    <a:pt x="1490168" y="301957"/>
                  </a:lnTo>
                  <a:lnTo>
                    <a:pt x="1450140" y="322958"/>
                  </a:lnTo>
                  <a:lnTo>
                    <a:pt x="1410505" y="344595"/>
                  </a:lnTo>
                  <a:lnTo>
                    <a:pt x="1371268" y="366863"/>
                  </a:lnTo>
                  <a:lnTo>
                    <a:pt x="1332436" y="389753"/>
                  </a:lnTo>
                  <a:lnTo>
                    <a:pt x="1294017" y="413259"/>
                  </a:lnTo>
                  <a:lnTo>
                    <a:pt x="1256017" y="437375"/>
                  </a:lnTo>
                  <a:lnTo>
                    <a:pt x="1218443" y="462093"/>
                  </a:lnTo>
                  <a:lnTo>
                    <a:pt x="1181301" y="487407"/>
                  </a:lnTo>
                  <a:lnTo>
                    <a:pt x="1144599" y="513310"/>
                  </a:lnTo>
                  <a:lnTo>
                    <a:pt x="1108343" y="539796"/>
                  </a:lnTo>
                  <a:lnTo>
                    <a:pt x="1072540" y="566857"/>
                  </a:lnTo>
                  <a:lnTo>
                    <a:pt x="1037197" y="594486"/>
                  </a:lnTo>
                  <a:lnTo>
                    <a:pt x="1002321" y="622677"/>
                  </a:lnTo>
                  <a:lnTo>
                    <a:pt x="967918" y="651424"/>
                  </a:lnTo>
                  <a:lnTo>
                    <a:pt x="933995" y="680718"/>
                  </a:lnTo>
                  <a:lnTo>
                    <a:pt x="900559" y="710554"/>
                  </a:lnTo>
                  <a:lnTo>
                    <a:pt x="867618" y="740925"/>
                  </a:lnTo>
                  <a:lnTo>
                    <a:pt x="835176" y="771823"/>
                  </a:lnTo>
                  <a:lnTo>
                    <a:pt x="803243" y="803243"/>
                  </a:lnTo>
                  <a:lnTo>
                    <a:pt x="771823" y="835176"/>
                  </a:lnTo>
                  <a:lnTo>
                    <a:pt x="740925" y="867618"/>
                  </a:lnTo>
                  <a:lnTo>
                    <a:pt x="710554" y="900559"/>
                  </a:lnTo>
                  <a:lnTo>
                    <a:pt x="680718" y="933995"/>
                  </a:lnTo>
                  <a:lnTo>
                    <a:pt x="651424" y="967918"/>
                  </a:lnTo>
                  <a:lnTo>
                    <a:pt x="622677" y="1002321"/>
                  </a:lnTo>
                  <a:lnTo>
                    <a:pt x="594486" y="1037197"/>
                  </a:lnTo>
                  <a:lnTo>
                    <a:pt x="566857" y="1072540"/>
                  </a:lnTo>
                  <a:lnTo>
                    <a:pt x="539796" y="1108343"/>
                  </a:lnTo>
                  <a:lnTo>
                    <a:pt x="513310" y="1144599"/>
                  </a:lnTo>
                  <a:lnTo>
                    <a:pt x="487407" y="1181301"/>
                  </a:lnTo>
                  <a:lnTo>
                    <a:pt x="462093" y="1218443"/>
                  </a:lnTo>
                  <a:lnTo>
                    <a:pt x="437375" y="1256017"/>
                  </a:lnTo>
                  <a:lnTo>
                    <a:pt x="413259" y="1294017"/>
                  </a:lnTo>
                  <a:lnTo>
                    <a:pt x="389753" y="1332436"/>
                  </a:lnTo>
                  <a:lnTo>
                    <a:pt x="366863" y="1371268"/>
                  </a:lnTo>
                  <a:lnTo>
                    <a:pt x="344595" y="1410505"/>
                  </a:lnTo>
                  <a:lnTo>
                    <a:pt x="322958" y="1450140"/>
                  </a:lnTo>
                  <a:lnTo>
                    <a:pt x="301957" y="1490168"/>
                  </a:lnTo>
                  <a:lnTo>
                    <a:pt x="281600" y="1530581"/>
                  </a:lnTo>
                  <a:lnTo>
                    <a:pt x="261893" y="1571371"/>
                  </a:lnTo>
                  <a:lnTo>
                    <a:pt x="242843" y="1612534"/>
                  </a:lnTo>
                  <a:lnTo>
                    <a:pt x="224457" y="1654061"/>
                  </a:lnTo>
                  <a:lnTo>
                    <a:pt x="206741" y="1695946"/>
                  </a:lnTo>
                  <a:lnTo>
                    <a:pt x="189703" y="1738182"/>
                  </a:lnTo>
                  <a:lnTo>
                    <a:pt x="173348" y="1780762"/>
                  </a:lnTo>
                  <a:lnTo>
                    <a:pt x="157685" y="1823680"/>
                  </a:lnTo>
                  <a:lnTo>
                    <a:pt x="142720" y="1866928"/>
                  </a:lnTo>
                  <a:lnTo>
                    <a:pt x="128459" y="1910500"/>
                  </a:lnTo>
                  <a:lnTo>
                    <a:pt x="114910" y="1954390"/>
                  </a:lnTo>
                  <a:lnTo>
                    <a:pt x="102079" y="1998589"/>
                  </a:lnTo>
                  <a:lnTo>
                    <a:pt x="89972" y="2043093"/>
                  </a:lnTo>
                  <a:lnTo>
                    <a:pt x="78598" y="2087893"/>
                  </a:lnTo>
                  <a:lnTo>
                    <a:pt x="67962" y="2132982"/>
                  </a:lnTo>
                  <a:lnTo>
                    <a:pt x="58072" y="2178355"/>
                  </a:lnTo>
                  <a:lnTo>
                    <a:pt x="48933" y="2224004"/>
                  </a:lnTo>
                  <a:lnTo>
                    <a:pt x="40554" y="2269923"/>
                  </a:lnTo>
                  <a:lnTo>
                    <a:pt x="32940" y="2316105"/>
                  </a:lnTo>
                  <a:lnTo>
                    <a:pt x="26099" y="2362542"/>
                  </a:lnTo>
                  <a:lnTo>
                    <a:pt x="20038" y="2409228"/>
                  </a:lnTo>
                  <a:lnTo>
                    <a:pt x="14762" y="2456157"/>
                  </a:lnTo>
                  <a:lnTo>
                    <a:pt x="10280" y="2503321"/>
                  </a:lnTo>
                  <a:lnTo>
                    <a:pt x="6597" y="2550714"/>
                  </a:lnTo>
                  <a:lnTo>
                    <a:pt x="3721" y="2598329"/>
                  </a:lnTo>
                  <a:lnTo>
                    <a:pt x="1658" y="2646159"/>
                  </a:lnTo>
                  <a:lnTo>
                    <a:pt x="415" y="2694198"/>
                  </a:lnTo>
                  <a:lnTo>
                    <a:pt x="0" y="2742438"/>
                  </a:lnTo>
                  <a:lnTo>
                    <a:pt x="415" y="2790677"/>
                  </a:lnTo>
                  <a:lnTo>
                    <a:pt x="1658" y="2838716"/>
                  </a:lnTo>
                  <a:lnTo>
                    <a:pt x="3721" y="2886546"/>
                  </a:lnTo>
                  <a:lnTo>
                    <a:pt x="6597" y="2934161"/>
                  </a:lnTo>
                  <a:lnTo>
                    <a:pt x="10280" y="2981554"/>
                  </a:lnTo>
                  <a:lnTo>
                    <a:pt x="14762" y="3028718"/>
                  </a:lnTo>
                  <a:lnTo>
                    <a:pt x="20038" y="3075647"/>
                  </a:lnTo>
                  <a:lnTo>
                    <a:pt x="26099" y="3122333"/>
                  </a:lnTo>
                  <a:lnTo>
                    <a:pt x="32940" y="3168770"/>
                  </a:lnTo>
                  <a:lnTo>
                    <a:pt x="40554" y="3214952"/>
                  </a:lnTo>
                  <a:lnTo>
                    <a:pt x="48933" y="3260871"/>
                  </a:lnTo>
                  <a:lnTo>
                    <a:pt x="58072" y="3306520"/>
                  </a:lnTo>
                  <a:lnTo>
                    <a:pt x="67962" y="3351893"/>
                  </a:lnTo>
                  <a:lnTo>
                    <a:pt x="78598" y="3396982"/>
                  </a:lnTo>
                  <a:lnTo>
                    <a:pt x="89972" y="3441782"/>
                  </a:lnTo>
                  <a:lnTo>
                    <a:pt x="102079" y="3486286"/>
                  </a:lnTo>
                  <a:lnTo>
                    <a:pt x="114910" y="3530485"/>
                  </a:lnTo>
                  <a:lnTo>
                    <a:pt x="128459" y="3574375"/>
                  </a:lnTo>
                  <a:lnTo>
                    <a:pt x="142720" y="3617947"/>
                  </a:lnTo>
                  <a:lnTo>
                    <a:pt x="157685" y="3661195"/>
                  </a:lnTo>
                  <a:lnTo>
                    <a:pt x="173348" y="3704113"/>
                  </a:lnTo>
                  <a:lnTo>
                    <a:pt x="189703" y="3746693"/>
                  </a:lnTo>
                  <a:lnTo>
                    <a:pt x="206741" y="3788929"/>
                  </a:lnTo>
                  <a:lnTo>
                    <a:pt x="224457" y="3830814"/>
                  </a:lnTo>
                  <a:lnTo>
                    <a:pt x="242843" y="3872341"/>
                  </a:lnTo>
                  <a:lnTo>
                    <a:pt x="261893" y="3913504"/>
                  </a:lnTo>
                  <a:lnTo>
                    <a:pt x="281600" y="3954294"/>
                  </a:lnTo>
                  <a:lnTo>
                    <a:pt x="301957" y="3994707"/>
                  </a:lnTo>
                  <a:lnTo>
                    <a:pt x="322958" y="4034735"/>
                  </a:lnTo>
                  <a:lnTo>
                    <a:pt x="344595" y="4074370"/>
                  </a:lnTo>
                  <a:lnTo>
                    <a:pt x="366863" y="4113607"/>
                  </a:lnTo>
                  <a:lnTo>
                    <a:pt x="389753" y="4152439"/>
                  </a:lnTo>
                  <a:lnTo>
                    <a:pt x="413259" y="4190858"/>
                  </a:lnTo>
                  <a:lnTo>
                    <a:pt x="437375" y="4228858"/>
                  </a:lnTo>
                  <a:lnTo>
                    <a:pt x="462093" y="4266432"/>
                  </a:lnTo>
                  <a:lnTo>
                    <a:pt x="487407" y="4303574"/>
                  </a:lnTo>
                  <a:lnTo>
                    <a:pt x="513310" y="4340276"/>
                  </a:lnTo>
                  <a:lnTo>
                    <a:pt x="539796" y="4376532"/>
                  </a:lnTo>
                  <a:lnTo>
                    <a:pt x="566857" y="4412335"/>
                  </a:lnTo>
                  <a:lnTo>
                    <a:pt x="594486" y="4447678"/>
                  </a:lnTo>
                  <a:lnTo>
                    <a:pt x="622677" y="4482554"/>
                  </a:lnTo>
                  <a:lnTo>
                    <a:pt x="651424" y="4516957"/>
                  </a:lnTo>
                  <a:lnTo>
                    <a:pt x="680718" y="4550880"/>
                  </a:lnTo>
                  <a:lnTo>
                    <a:pt x="710554" y="4584316"/>
                  </a:lnTo>
                  <a:lnTo>
                    <a:pt x="740925" y="4617257"/>
                  </a:lnTo>
                  <a:lnTo>
                    <a:pt x="771823" y="4649699"/>
                  </a:lnTo>
                  <a:lnTo>
                    <a:pt x="803243" y="4681632"/>
                  </a:lnTo>
                  <a:lnTo>
                    <a:pt x="835176" y="4713052"/>
                  </a:lnTo>
                  <a:lnTo>
                    <a:pt x="867618" y="4743950"/>
                  </a:lnTo>
                  <a:lnTo>
                    <a:pt x="900559" y="4774321"/>
                  </a:lnTo>
                  <a:lnTo>
                    <a:pt x="933995" y="4804157"/>
                  </a:lnTo>
                  <a:lnTo>
                    <a:pt x="967918" y="4833451"/>
                  </a:lnTo>
                  <a:lnTo>
                    <a:pt x="1002321" y="4862198"/>
                  </a:lnTo>
                  <a:lnTo>
                    <a:pt x="1037197" y="4890389"/>
                  </a:lnTo>
                  <a:lnTo>
                    <a:pt x="1072540" y="4918018"/>
                  </a:lnTo>
                  <a:lnTo>
                    <a:pt x="1108343" y="4945079"/>
                  </a:lnTo>
                  <a:lnTo>
                    <a:pt x="1144599" y="4971565"/>
                  </a:lnTo>
                  <a:lnTo>
                    <a:pt x="1181301" y="4997468"/>
                  </a:lnTo>
                  <a:lnTo>
                    <a:pt x="1218443" y="5022782"/>
                  </a:lnTo>
                  <a:lnTo>
                    <a:pt x="1256017" y="5047500"/>
                  </a:lnTo>
                  <a:lnTo>
                    <a:pt x="1294017" y="5071616"/>
                  </a:lnTo>
                  <a:lnTo>
                    <a:pt x="1332436" y="5095122"/>
                  </a:lnTo>
                  <a:lnTo>
                    <a:pt x="1371268" y="5118012"/>
                  </a:lnTo>
                  <a:lnTo>
                    <a:pt x="1410505" y="5140280"/>
                  </a:lnTo>
                  <a:lnTo>
                    <a:pt x="1450140" y="5161917"/>
                  </a:lnTo>
                  <a:lnTo>
                    <a:pt x="1490168" y="5182918"/>
                  </a:lnTo>
                  <a:lnTo>
                    <a:pt x="1530581" y="5203275"/>
                  </a:lnTo>
                  <a:lnTo>
                    <a:pt x="1571371" y="5222982"/>
                  </a:lnTo>
                  <a:lnTo>
                    <a:pt x="1612534" y="5242032"/>
                  </a:lnTo>
                  <a:lnTo>
                    <a:pt x="1654061" y="5260418"/>
                  </a:lnTo>
                  <a:lnTo>
                    <a:pt x="1695946" y="5278134"/>
                  </a:lnTo>
                  <a:lnTo>
                    <a:pt x="1738182" y="5295172"/>
                  </a:lnTo>
                  <a:lnTo>
                    <a:pt x="1780762" y="5311527"/>
                  </a:lnTo>
                  <a:lnTo>
                    <a:pt x="1823680" y="5327190"/>
                  </a:lnTo>
                  <a:lnTo>
                    <a:pt x="1866928" y="5342155"/>
                  </a:lnTo>
                  <a:lnTo>
                    <a:pt x="1910500" y="5356416"/>
                  </a:lnTo>
                  <a:lnTo>
                    <a:pt x="1954390" y="5369965"/>
                  </a:lnTo>
                  <a:lnTo>
                    <a:pt x="1998589" y="5382796"/>
                  </a:lnTo>
                  <a:lnTo>
                    <a:pt x="2043093" y="5394903"/>
                  </a:lnTo>
                  <a:lnTo>
                    <a:pt x="2087893" y="5406277"/>
                  </a:lnTo>
                  <a:lnTo>
                    <a:pt x="2132982" y="5416913"/>
                  </a:lnTo>
                  <a:lnTo>
                    <a:pt x="2178355" y="5426803"/>
                  </a:lnTo>
                  <a:lnTo>
                    <a:pt x="2224004" y="5435942"/>
                  </a:lnTo>
                  <a:lnTo>
                    <a:pt x="2269923" y="5444321"/>
                  </a:lnTo>
                  <a:lnTo>
                    <a:pt x="2316105" y="5451935"/>
                  </a:lnTo>
                  <a:lnTo>
                    <a:pt x="2362542" y="5458776"/>
                  </a:lnTo>
                  <a:lnTo>
                    <a:pt x="2409228" y="5464837"/>
                  </a:lnTo>
                  <a:lnTo>
                    <a:pt x="2456157" y="5470113"/>
                  </a:lnTo>
                  <a:lnTo>
                    <a:pt x="2503321" y="5474595"/>
                  </a:lnTo>
                  <a:lnTo>
                    <a:pt x="2550714" y="5478278"/>
                  </a:lnTo>
                  <a:lnTo>
                    <a:pt x="2598329" y="5481154"/>
                  </a:lnTo>
                  <a:lnTo>
                    <a:pt x="2646159" y="5483217"/>
                  </a:lnTo>
                  <a:lnTo>
                    <a:pt x="2694198" y="5484460"/>
                  </a:lnTo>
                  <a:lnTo>
                    <a:pt x="2742438" y="5484876"/>
                  </a:lnTo>
                  <a:lnTo>
                    <a:pt x="2790677" y="5484460"/>
                  </a:lnTo>
                  <a:lnTo>
                    <a:pt x="2838716" y="5483217"/>
                  </a:lnTo>
                  <a:lnTo>
                    <a:pt x="2886546" y="5481154"/>
                  </a:lnTo>
                  <a:lnTo>
                    <a:pt x="2934161" y="5478278"/>
                  </a:lnTo>
                  <a:lnTo>
                    <a:pt x="2981554" y="5474595"/>
                  </a:lnTo>
                  <a:lnTo>
                    <a:pt x="3028718" y="5470113"/>
                  </a:lnTo>
                  <a:lnTo>
                    <a:pt x="3075647" y="5464837"/>
                  </a:lnTo>
                  <a:lnTo>
                    <a:pt x="3122333" y="5458776"/>
                  </a:lnTo>
                  <a:lnTo>
                    <a:pt x="3168770" y="5451935"/>
                  </a:lnTo>
                  <a:lnTo>
                    <a:pt x="3214952" y="5444321"/>
                  </a:lnTo>
                  <a:lnTo>
                    <a:pt x="3260871" y="5435942"/>
                  </a:lnTo>
                  <a:lnTo>
                    <a:pt x="3306520" y="5426803"/>
                  </a:lnTo>
                  <a:lnTo>
                    <a:pt x="3351893" y="5416913"/>
                  </a:lnTo>
                  <a:lnTo>
                    <a:pt x="3396982" y="5406277"/>
                  </a:lnTo>
                  <a:lnTo>
                    <a:pt x="3441782" y="5394903"/>
                  </a:lnTo>
                  <a:lnTo>
                    <a:pt x="3486286" y="5382796"/>
                  </a:lnTo>
                  <a:lnTo>
                    <a:pt x="3530485" y="5369965"/>
                  </a:lnTo>
                  <a:lnTo>
                    <a:pt x="3574375" y="5356416"/>
                  </a:lnTo>
                  <a:lnTo>
                    <a:pt x="3617947" y="5342155"/>
                  </a:lnTo>
                  <a:lnTo>
                    <a:pt x="3661195" y="5327190"/>
                  </a:lnTo>
                  <a:lnTo>
                    <a:pt x="3704113" y="5311527"/>
                  </a:lnTo>
                  <a:lnTo>
                    <a:pt x="3746693" y="5295172"/>
                  </a:lnTo>
                  <a:lnTo>
                    <a:pt x="3788929" y="5278134"/>
                  </a:lnTo>
                  <a:lnTo>
                    <a:pt x="3830814" y="5260418"/>
                  </a:lnTo>
                  <a:lnTo>
                    <a:pt x="3872341" y="5242032"/>
                  </a:lnTo>
                  <a:lnTo>
                    <a:pt x="3913504" y="5222982"/>
                  </a:lnTo>
                  <a:lnTo>
                    <a:pt x="3954294" y="5203275"/>
                  </a:lnTo>
                  <a:lnTo>
                    <a:pt x="3994707" y="5182918"/>
                  </a:lnTo>
                  <a:lnTo>
                    <a:pt x="4034735" y="5161917"/>
                  </a:lnTo>
                  <a:lnTo>
                    <a:pt x="4074370" y="5140280"/>
                  </a:lnTo>
                  <a:lnTo>
                    <a:pt x="4113607" y="5118012"/>
                  </a:lnTo>
                  <a:lnTo>
                    <a:pt x="4152439" y="5095122"/>
                  </a:lnTo>
                  <a:lnTo>
                    <a:pt x="4190858" y="5071616"/>
                  </a:lnTo>
                  <a:lnTo>
                    <a:pt x="4228858" y="5047500"/>
                  </a:lnTo>
                  <a:lnTo>
                    <a:pt x="4266432" y="5022782"/>
                  </a:lnTo>
                  <a:lnTo>
                    <a:pt x="4303574" y="4997468"/>
                  </a:lnTo>
                  <a:lnTo>
                    <a:pt x="4340276" y="4971565"/>
                  </a:lnTo>
                  <a:lnTo>
                    <a:pt x="4376532" y="4945079"/>
                  </a:lnTo>
                  <a:lnTo>
                    <a:pt x="4412335" y="4918018"/>
                  </a:lnTo>
                  <a:lnTo>
                    <a:pt x="4447678" y="4890389"/>
                  </a:lnTo>
                  <a:lnTo>
                    <a:pt x="4482554" y="4862198"/>
                  </a:lnTo>
                  <a:lnTo>
                    <a:pt x="4516957" y="4833451"/>
                  </a:lnTo>
                  <a:lnTo>
                    <a:pt x="4550880" y="4804157"/>
                  </a:lnTo>
                  <a:lnTo>
                    <a:pt x="4584316" y="4774321"/>
                  </a:lnTo>
                  <a:lnTo>
                    <a:pt x="4617257" y="4743950"/>
                  </a:lnTo>
                  <a:lnTo>
                    <a:pt x="4649699" y="4713052"/>
                  </a:lnTo>
                  <a:lnTo>
                    <a:pt x="4681632" y="4681632"/>
                  </a:lnTo>
                  <a:lnTo>
                    <a:pt x="4713052" y="4649699"/>
                  </a:lnTo>
                  <a:lnTo>
                    <a:pt x="4743950" y="4617257"/>
                  </a:lnTo>
                  <a:lnTo>
                    <a:pt x="4774321" y="4584316"/>
                  </a:lnTo>
                  <a:lnTo>
                    <a:pt x="4804157" y="4550880"/>
                  </a:lnTo>
                  <a:lnTo>
                    <a:pt x="4833451" y="4516957"/>
                  </a:lnTo>
                  <a:lnTo>
                    <a:pt x="4862198" y="4482554"/>
                  </a:lnTo>
                  <a:lnTo>
                    <a:pt x="4890389" y="4447678"/>
                  </a:lnTo>
                  <a:lnTo>
                    <a:pt x="4918018" y="4412335"/>
                  </a:lnTo>
                  <a:lnTo>
                    <a:pt x="4945079" y="4376532"/>
                  </a:lnTo>
                  <a:lnTo>
                    <a:pt x="4971565" y="4340276"/>
                  </a:lnTo>
                  <a:lnTo>
                    <a:pt x="4997468" y="4303574"/>
                  </a:lnTo>
                  <a:lnTo>
                    <a:pt x="5022782" y="4266432"/>
                  </a:lnTo>
                  <a:lnTo>
                    <a:pt x="5047500" y="4228858"/>
                  </a:lnTo>
                  <a:lnTo>
                    <a:pt x="5071616" y="4190858"/>
                  </a:lnTo>
                  <a:lnTo>
                    <a:pt x="5095122" y="4152439"/>
                  </a:lnTo>
                  <a:lnTo>
                    <a:pt x="5118012" y="4113607"/>
                  </a:lnTo>
                  <a:lnTo>
                    <a:pt x="5140280" y="4074370"/>
                  </a:lnTo>
                  <a:lnTo>
                    <a:pt x="5161917" y="4034735"/>
                  </a:lnTo>
                  <a:lnTo>
                    <a:pt x="5182918" y="3994707"/>
                  </a:lnTo>
                  <a:lnTo>
                    <a:pt x="5203275" y="3954294"/>
                  </a:lnTo>
                  <a:lnTo>
                    <a:pt x="5222982" y="3913504"/>
                  </a:lnTo>
                  <a:lnTo>
                    <a:pt x="5242032" y="3872341"/>
                  </a:lnTo>
                  <a:lnTo>
                    <a:pt x="5260418" y="3830814"/>
                  </a:lnTo>
                  <a:lnTo>
                    <a:pt x="5278134" y="3788929"/>
                  </a:lnTo>
                  <a:lnTo>
                    <a:pt x="5295172" y="3746693"/>
                  </a:lnTo>
                  <a:lnTo>
                    <a:pt x="5311527" y="3704113"/>
                  </a:lnTo>
                  <a:lnTo>
                    <a:pt x="5327190" y="3661195"/>
                  </a:lnTo>
                  <a:lnTo>
                    <a:pt x="5342155" y="3617947"/>
                  </a:lnTo>
                  <a:lnTo>
                    <a:pt x="5356416" y="3574375"/>
                  </a:lnTo>
                  <a:lnTo>
                    <a:pt x="5369965" y="3530485"/>
                  </a:lnTo>
                  <a:lnTo>
                    <a:pt x="5382796" y="3486286"/>
                  </a:lnTo>
                  <a:lnTo>
                    <a:pt x="5394903" y="3441782"/>
                  </a:lnTo>
                  <a:lnTo>
                    <a:pt x="5406277" y="3396982"/>
                  </a:lnTo>
                  <a:lnTo>
                    <a:pt x="5416913" y="3351893"/>
                  </a:lnTo>
                  <a:lnTo>
                    <a:pt x="5426803" y="3306520"/>
                  </a:lnTo>
                  <a:lnTo>
                    <a:pt x="5435942" y="3260871"/>
                  </a:lnTo>
                  <a:lnTo>
                    <a:pt x="5444321" y="3214952"/>
                  </a:lnTo>
                  <a:lnTo>
                    <a:pt x="5451935" y="3168770"/>
                  </a:lnTo>
                  <a:lnTo>
                    <a:pt x="5458776" y="3122333"/>
                  </a:lnTo>
                  <a:lnTo>
                    <a:pt x="5464837" y="3075647"/>
                  </a:lnTo>
                  <a:lnTo>
                    <a:pt x="5470113" y="3028718"/>
                  </a:lnTo>
                  <a:lnTo>
                    <a:pt x="5474595" y="2981554"/>
                  </a:lnTo>
                  <a:lnTo>
                    <a:pt x="5478278" y="2934161"/>
                  </a:lnTo>
                  <a:lnTo>
                    <a:pt x="5481154" y="2886546"/>
                  </a:lnTo>
                  <a:lnTo>
                    <a:pt x="5483217" y="2838716"/>
                  </a:lnTo>
                  <a:lnTo>
                    <a:pt x="5484460" y="2790677"/>
                  </a:lnTo>
                  <a:lnTo>
                    <a:pt x="5484876" y="2742438"/>
                  </a:lnTo>
                  <a:lnTo>
                    <a:pt x="5484460" y="2694198"/>
                  </a:lnTo>
                  <a:lnTo>
                    <a:pt x="5483217" y="2646159"/>
                  </a:lnTo>
                  <a:lnTo>
                    <a:pt x="5481154" y="2598329"/>
                  </a:lnTo>
                  <a:lnTo>
                    <a:pt x="5478278" y="2550714"/>
                  </a:lnTo>
                  <a:lnTo>
                    <a:pt x="5474595" y="2503321"/>
                  </a:lnTo>
                  <a:lnTo>
                    <a:pt x="5470113" y="2456157"/>
                  </a:lnTo>
                  <a:lnTo>
                    <a:pt x="5464837" y="2409228"/>
                  </a:lnTo>
                  <a:lnTo>
                    <a:pt x="5458776" y="2362542"/>
                  </a:lnTo>
                  <a:lnTo>
                    <a:pt x="5451935" y="2316105"/>
                  </a:lnTo>
                  <a:lnTo>
                    <a:pt x="5444321" y="2269923"/>
                  </a:lnTo>
                  <a:lnTo>
                    <a:pt x="5435942" y="2224004"/>
                  </a:lnTo>
                  <a:lnTo>
                    <a:pt x="5426803" y="2178355"/>
                  </a:lnTo>
                  <a:lnTo>
                    <a:pt x="5416913" y="2132982"/>
                  </a:lnTo>
                  <a:lnTo>
                    <a:pt x="5406277" y="2087893"/>
                  </a:lnTo>
                  <a:lnTo>
                    <a:pt x="5394903" y="2043093"/>
                  </a:lnTo>
                  <a:lnTo>
                    <a:pt x="5382796" y="1998589"/>
                  </a:lnTo>
                  <a:lnTo>
                    <a:pt x="5369965" y="1954390"/>
                  </a:lnTo>
                  <a:lnTo>
                    <a:pt x="5356416" y="1910500"/>
                  </a:lnTo>
                  <a:lnTo>
                    <a:pt x="5342155" y="1866928"/>
                  </a:lnTo>
                  <a:lnTo>
                    <a:pt x="5327190" y="1823680"/>
                  </a:lnTo>
                  <a:lnTo>
                    <a:pt x="5311527" y="1780762"/>
                  </a:lnTo>
                  <a:lnTo>
                    <a:pt x="5295172" y="1738182"/>
                  </a:lnTo>
                  <a:lnTo>
                    <a:pt x="5278134" y="1695946"/>
                  </a:lnTo>
                  <a:lnTo>
                    <a:pt x="5260418" y="1654061"/>
                  </a:lnTo>
                  <a:lnTo>
                    <a:pt x="5242032" y="1612534"/>
                  </a:lnTo>
                  <a:lnTo>
                    <a:pt x="5222982" y="1571371"/>
                  </a:lnTo>
                  <a:lnTo>
                    <a:pt x="5203275" y="1530581"/>
                  </a:lnTo>
                  <a:lnTo>
                    <a:pt x="5182918" y="1490168"/>
                  </a:lnTo>
                  <a:lnTo>
                    <a:pt x="5161917" y="1450140"/>
                  </a:lnTo>
                  <a:lnTo>
                    <a:pt x="5140280" y="1410505"/>
                  </a:lnTo>
                  <a:lnTo>
                    <a:pt x="5118012" y="1371268"/>
                  </a:lnTo>
                  <a:lnTo>
                    <a:pt x="5095122" y="1332436"/>
                  </a:lnTo>
                  <a:lnTo>
                    <a:pt x="5071616" y="1294017"/>
                  </a:lnTo>
                  <a:lnTo>
                    <a:pt x="5047500" y="1256017"/>
                  </a:lnTo>
                  <a:lnTo>
                    <a:pt x="5022782" y="1218443"/>
                  </a:lnTo>
                  <a:lnTo>
                    <a:pt x="4997468" y="1181301"/>
                  </a:lnTo>
                  <a:lnTo>
                    <a:pt x="4971565" y="1144599"/>
                  </a:lnTo>
                  <a:lnTo>
                    <a:pt x="4945079" y="1108343"/>
                  </a:lnTo>
                  <a:lnTo>
                    <a:pt x="4918018" y="1072540"/>
                  </a:lnTo>
                  <a:lnTo>
                    <a:pt x="4890389" y="1037197"/>
                  </a:lnTo>
                  <a:lnTo>
                    <a:pt x="4862198" y="1002321"/>
                  </a:lnTo>
                  <a:lnTo>
                    <a:pt x="4833451" y="967918"/>
                  </a:lnTo>
                  <a:lnTo>
                    <a:pt x="4804157" y="933995"/>
                  </a:lnTo>
                  <a:lnTo>
                    <a:pt x="4774321" y="900559"/>
                  </a:lnTo>
                  <a:lnTo>
                    <a:pt x="4743950" y="867618"/>
                  </a:lnTo>
                  <a:lnTo>
                    <a:pt x="4713052" y="835176"/>
                  </a:lnTo>
                  <a:lnTo>
                    <a:pt x="4681632" y="803243"/>
                  </a:lnTo>
                  <a:lnTo>
                    <a:pt x="4649699" y="771823"/>
                  </a:lnTo>
                  <a:lnTo>
                    <a:pt x="4617257" y="740925"/>
                  </a:lnTo>
                  <a:lnTo>
                    <a:pt x="4584316" y="710554"/>
                  </a:lnTo>
                  <a:lnTo>
                    <a:pt x="4550880" y="680718"/>
                  </a:lnTo>
                  <a:lnTo>
                    <a:pt x="4516957" y="651424"/>
                  </a:lnTo>
                  <a:lnTo>
                    <a:pt x="4482554" y="622677"/>
                  </a:lnTo>
                  <a:lnTo>
                    <a:pt x="4447678" y="594486"/>
                  </a:lnTo>
                  <a:lnTo>
                    <a:pt x="4412335" y="566857"/>
                  </a:lnTo>
                  <a:lnTo>
                    <a:pt x="4376532" y="539796"/>
                  </a:lnTo>
                  <a:lnTo>
                    <a:pt x="4340276" y="513310"/>
                  </a:lnTo>
                  <a:lnTo>
                    <a:pt x="4303574" y="487407"/>
                  </a:lnTo>
                  <a:lnTo>
                    <a:pt x="4266432" y="462093"/>
                  </a:lnTo>
                  <a:lnTo>
                    <a:pt x="4228858" y="437375"/>
                  </a:lnTo>
                  <a:lnTo>
                    <a:pt x="4190858" y="413259"/>
                  </a:lnTo>
                  <a:lnTo>
                    <a:pt x="4152439" y="389753"/>
                  </a:lnTo>
                  <a:lnTo>
                    <a:pt x="4113607" y="366863"/>
                  </a:lnTo>
                  <a:lnTo>
                    <a:pt x="4074370" y="344595"/>
                  </a:lnTo>
                  <a:lnTo>
                    <a:pt x="4034735" y="322958"/>
                  </a:lnTo>
                  <a:lnTo>
                    <a:pt x="3994707" y="301957"/>
                  </a:lnTo>
                  <a:lnTo>
                    <a:pt x="3954294" y="281600"/>
                  </a:lnTo>
                  <a:lnTo>
                    <a:pt x="3913504" y="261893"/>
                  </a:lnTo>
                  <a:lnTo>
                    <a:pt x="3872341" y="242843"/>
                  </a:lnTo>
                  <a:lnTo>
                    <a:pt x="3830814" y="224457"/>
                  </a:lnTo>
                  <a:lnTo>
                    <a:pt x="3788929" y="206741"/>
                  </a:lnTo>
                  <a:lnTo>
                    <a:pt x="3746693" y="189703"/>
                  </a:lnTo>
                  <a:lnTo>
                    <a:pt x="3704113" y="173348"/>
                  </a:lnTo>
                  <a:lnTo>
                    <a:pt x="3661195" y="157685"/>
                  </a:lnTo>
                  <a:lnTo>
                    <a:pt x="3617947" y="142720"/>
                  </a:lnTo>
                  <a:lnTo>
                    <a:pt x="3574375" y="128459"/>
                  </a:lnTo>
                  <a:lnTo>
                    <a:pt x="3530485" y="114910"/>
                  </a:lnTo>
                  <a:lnTo>
                    <a:pt x="3486286" y="102079"/>
                  </a:lnTo>
                  <a:lnTo>
                    <a:pt x="3441782" y="89972"/>
                  </a:lnTo>
                  <a:lnTo>
                    <a:pt x="3396982" y="78598"/>
                  </a:lnTo>
                  <a:lnTo>
                    <a:pt x="3351893" y="67962"/>
                  </a:lnTo>
                  <a:lnTo>
                    <a:pt x="3306520" y="58072"/>
                  </a:lnTo>
                  <a:lnTo>
                    <a:pt x="3260871" y="48933"/>
                  </a:lnTo>
                  <a:lnTo>
                    <a:pt x="3214952" y="40554"/>
                  </a:lnTo>
                  <a:lnTo>
                    <a:pt x="3168770" y="32940"/>
                  </a:lnTo>
                  <a:lnTo>
                    <a:pt x="3122333" y="26099"/>
                  </a:lnTo>
                  <a:lnTo>
                    <a:pt x="3075647" y="20038"/>
                  </a:lnTo>
                  <a:lnTo>
                    <a:pt x="3028718" y="14762"/>
                  </a:lnTo>
                  <a:lnTo>
                    <a:pt x="2981554" y="10280"/>
                  </a:lnTo>
                  <a:lnTo>
                    <a:pt x="2934161" y="6597"/>
                  </a:lnTo>
                  <a:lnTo>
                    <a:pt x="2886546" y="3721"/>
                  </a:lnTo>
                  <a:lnTo>
                    <a:pt x="2838716" y="1658"/>
                  </a:lnTo>
                  <a:lnTo>
                    <a:pt x="2790677" y="415"/>
                  </a:lnTo>
                  <a:lnTo>
                    <a:pt x="2742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14673" y="2241042"/>
            <a:ext cx="457327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3200" b="1" spc="245" dirty="0">
                <a:solidFill>
                  <a:srgbClr val="5F121F"/>
                </a:solidFill>
                <a:latin typeface="Cambria"/>
                <a:cs typeface="Cambria"/>
              </a:rPr>
              <a:t>АТТЕСТАЦИЯ</a:t>
            </a:r>
            <a:endParaRPr sz="320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</a:pPr>
            <a:r>
              <a:rPr sz="3200" b="1" dirty="0">
                <a:solidFill>
                  <a:srgbClr val="5F121F"/>
                </a:solidFill>
                <a:latin typeface="Cambria"/>
                <a:cs typeface="Cambria"/>
              </a:rPr>
              <a:t>на</a:t>
            </a:r>
            <a:r>
              <a:rPr sz="3200" b="1" spc="254" dirty="0">
                <a:solidFill>
                  <a:srgbClr val="5F121F"/>
                </a:solidFill>
                <a:latin typeface="Cambria"/>
                <a:cs typeface="Cambria"/>
              </a:rPr>
              <a:t> </a:t>
            </a:r>
            <a:r>
              <a:rPr sz="3200" b="1" spc="-25" dirty="0">
                <a:solidFill>
                  <a:srgbClr val="5F121F"/>
                </a:solidFill>
                <a:latin typeface="Cambria"/>
                <a:cs typeface="Cambria"/>
              </a:rPr>
              <a:t>квалификационную </a:t>
            </a:r>
            <a:r>
              <a:rPr sz="3200" b="1" spc="-10" dirty="0">
                <a:solidFill>
                  <a:srgbClr val="5F121F"/>
                </a:solidFill>
                <a:latin typeface="Cambria"/>
                <a:cs typeface="Cambria"/>
              </a:rPr>
              <a:t>категорию</a:t>
            </a:r>
            <a:endParaRPr sz="3200">
              <a:latin typeface="Cambria"/>
              <a:cs typeface="Cambria"/>
            </a:endParaRPr>
          </a:p>
          <a:p>
            <a:pPr marL="113030" algn="ctr">
              <a:lnSpc>
                <a:spcPct val="100000"/>
              </a:lnSpc>
            </a:pPr>
            <a:r>
              <a:rPr sz="3200" b="1" spc="-100" dirty="0">
                <a:solidFill>
                  <a:srgbClr val="5F121F"/>
                </a:solidFill>
                <a:latin typeface="Cambria"/>
                <a:cs typeface="Cambria"/>
              </a:rPr>
              <a:t>«педагог</a:t>
            </a:r>
            <a:r>
              <a:rPr sz="3200" b="1" spc="-100" dirty="0">
                <a:solidFill>
                  <a:srgbClr val="5F121F"/>
                </a:solidFill>
                <a:latin typeface="Trebuchet MS"/>
                <a:cs typeface="Trebuchet MS"/>
              </a:rPr>
              <a:t>-</a:t>
            </a:r>
            <a:r>
              <a:rPr sz="3200" b="1" spc="-10" dirty="0">
                <a:solidFill>
                  <a:srgbClr val="5F121F"/>
                </a:solidFill>
                <a:latin typeface="Cambria"/>
                <a:cs typeface="Cambria"/>
              </a:rPr>
              <a:t>методист»</a:t>
            </a:r>
            <a:endParaRPr sz="32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200" y="367284"/>
            <a:ext cx="6780530" cy="6490970"/>
            <a:chOff x="76200" y="367284"/>
            <a:chExt cx="6780530" cy="64909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703" y="367284"/>
              <a:ext cx="1504188" cy="18562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" y="6591299"/>
              <a:ext cx="6780276" cy="2666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76851"/>
            <a:ext cx="12192000" cy="881380"/>
            <a:chOff x="0" y="5976851"/>
            <a:chExt cx="12192000" cy="881380"/>
          </a:xfrm>
        </p:grpSpPr>
        <p:sp>
          <p:nvSpPr>
            <p:cNvPr id="3" name="object 3"/>
            <p:cNvSpPr/>
            <p:nvPr/>
          </p:nvSpPr>
          <p:spPr>
            <a:xfrm>
              <a:off x="0" y="6419081"/>
              <a:ext cx="12134215" cy="439420"/>
            </a:xfrm>
            <a:custGeom>
              <a:avLst/>
              <a:gdLst/>
              <a:ahLst/>
              <a:cxnLst/>
              <a:rect l="l" t="t" r="r" b="b"/>
              <a:pathLst>
                <a:path w="12134215" h="439420">
                  <a:moveTo>
                    <a:pt x="12134088" y="438916"/>
                  </a:moveTo>
                  <a:lnTo>
                    <a:pt x="12134088" y="0"/>
                  </a:lnTo>
                  <a:lnTo>
                    <a:pt x="0" y="0"/>
                  </a:lnTo>
                  <a:lnTo>
                    <a:pt x="0" y="438916"/>
                  </a:lnTo>
                  <a:lnTo>
                    <a:pt x="12134088" y="438916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912" y="5976861"/>
              <a:ext cx="12134215" cy="471170"/>
            </a:xfrm>
            <a:custGeom>
              <a:avLst/>
              <a:gdLst/>
              <a:ahLst/>
              <a:cxnLst/>
              <a:rect l="l" t="t" r="r" b="b"/>
              <a:pathLst>
                <a:path w="12134215" h="471170">
                  <a:moveTo>
                    <a:pt x="5211445" y="19380"/>
                  </a:moveTo>
                  <a:lnTo>
                    <a:pt x="0" y="18135"/>
                  </a:lnTo>
                  <a:lnTo>
                    <a:pt x="0" y="470916"/>
                  </a:lnTo>
                  <a:lnTo>
                    <a:pt x="382892" y="470916"/>
                  </a:lnTo>
                  <a:lnTo>
                    <a:pt x="5211445" y="19380"/>
                  </a:lnTo>
                  <a:close/>
                </a:path>
                <a:path w="12134215" h="471170">
                  <a:moveTo>
                    <a:pt x="12134075" y="0"/>
                  </a:moveTo>
                  <a:lnTo>
                    <a:pt x="11522202" y="45377"/>
                  </a:lnTo>
                  <a:lnTo>
                    <a:pt x="922782" y="470916"/>
                  </a:lnTo>
                  <a:lnTo>
                    <a:pt x="12134075" y="470916"/>
                  </a:lnTo>
                  <a:lnTo>
                    <a:pt x="12134075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7771"/>
              <a:ext cx="6778751" cy="30022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34032" y="907161"/>
            <a:ext cx="82219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7180" algn="l"/>
                <a:tab pos="2528570" algn="l"/>
                <a:tab pos="4244975" algn="l"/>
                <a:tab pos="6402070" algn="l"/>
                <a:tab pos="8076565" algn="l"/>
              </a:tabLst>
            </a:pPr>
            <a:r>
              <a:rPr sz="2200" spc="-10" dirty="0">
                <a:latin typeface="Times New Roman"/>
                <a:cs typeface="Times New Roman"/>
              </a:rPr>
              <a:t>оказывающий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адресную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методическую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поддержку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в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9020" y="1242441"/>
            <a:ext cx="7181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2125" algn="l"/>
                <a:tab pos="2001520" algn="l"/>
                <a:tab pos="5142865" algn="l"/>
              </a:tabLst>
            </a:pPr>
            <a:r>
              <a:rPr sz="2200" spc="-50" dirty="0">
                <a:latin typeface="Times New Roman"/>
                <a:cs typeface="Times New Roman"/>
              </a:rPr>
              <a:t>и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реализации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индивидуальных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образовательных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97133" y="907161"/>
            <a:ext cx="13360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Times New Roman"/>
                <a:cs typeface="Times New Roman"/>
              </a:rPr>
              <a:t>разработке </a:t>
            </a:r>
            <a:r>
              <a:rPr sz="2200" spc="-30" dirty="0">
                <a:latin typeface="Times New Roman"/>
                <a:cs typeface="Times New Roman"/>
              </a:rPr>
              <a:t>маршрутов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2373" y="1577721"/>
            <a:ext cx="74574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29535" algn="l"/>
                <a:tab pos="4173220" algn="l"/>
              </a:tabLst>
            </a:pPr>
            <a:r>
              <a:rPr sz="2200" spc="-10" dirty="0">
                <a:latin typeface="Times New Roman"/>
                <a:cs typeface="Times New Roman"/>
              </a:rPr>
              <a:t>профессионального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развития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педагогических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работников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05046" y="1988896"/>
            <a:ext cx="47904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9305" algn="l"/>
              </a:tabLst>
            </a:pPr>
            <a:r>
              <a:rPr sz="2200" spc="-50" dirty="0">
                <a:latin typeface="Times New Roman"/>
                <a:cs typeface="Times New Roman"/>
              </a:rPr>
              <a:t>и</a:t>
            </a:r>
            <a:r>
              <a:rPr sz="2200" dirty="0">
                <a:latin typeface="Times New Roman"/>
                <a:cs typeface="Times New Roman"/>
              </a:rPr>
              <a:t>	распространяющий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информацию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4032" y="1501299"/>
            <a:ext cx="1991995" cy="11779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95"/>
              </a:spcBef>
            </a:pPr>
            <a:r>
              <a:rPr sz="2200" spc="-10" dirty="0">
                <a:latin typeface="Times New Roman"/>
                <a:cs typeface="Times New Roman"/>
              </a:rPr>
              <a:t>непрерывного</a:t>
            </a:r>
            <a:endParaRPr sz="2200">
              <a:latin typeface="Times New Roman"/>
              <a:cs typeface="Times New Roman"/>
            </a:endParaRPr>
          </a:p>
          <a:p>
            <a:pPr marL="284480" marR="75565" indent="-284480" algn="r">
              <a:lnSpc>
                <a:spcPts val="2620"/>
              </a:lnSpc>
              <a:spcBef>
                <a:spcPts val="600"/>
              </a:spcBef>
              <a:buFont typeface="Wingdings"/>
              <a:buChar char=""/>
              <a:tabLst>
                <a:tab pos="284480" algn="l"/>
              </a:tabLst>
            </a:pPr>
            <a:r>
              <a:rPr sz="2200" spc="-10" dirty="0">
                <a:latin typeface="Times New Roman"/>
                <a:cs typeface="Times New Roman"/>
              </a:rPr>
              <a:t>обобщающий</a:t>
            </a:r>
            <a:endParaRPr sz="2200">
              <a:latin typeface="Times New Roman"/>
              <a:cs typeface="Times New Roman"/>
            </a:endParaRPr>
          </a:p>
          <a:p>
            <a:pPr marL="297180">
              <a:lnSpc>
                <a:spcPts val="2620"/>
              </a:lnSpc>
            </a:pPr>
            <a:r>
              <a:rPr sz="2200" spc="-10" dirty="0">
                <a:latin typeface="Times New Roman"/>
                <a:cs typeface="Times New Roman"/>
              </a:rPr>
              <a:t>технологиях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05046" y="2318766"/>
            <a:ext cx="52387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67155" algn="l"/>
                <a:tab pos="1772920" algn="l"/>
                <a:tab pos="3470910" algn="l"/>
              </a:tabLst>
            </a:pPr>
            <a:r>
              <a:rPr sz="2200" spc="-10" dirty="0">
                <a:latin typeface="Times New Roman"/>
                <a:cs typeface="Times New Roman"/>
              </a:rPr>
              <a:t>обучения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и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воспитания,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отечественном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73793" y="1988896"/>
            <a:ext cx="2155190" cy="690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ts val="2620"/>
              </a:lnSpc>
              <a:spcBef>
                <a:spcPts val="95"/>
              </a:spcBef>
              <a:tabLst>
                <a:tab pos="867410" algn="l"/>
              </a:tabLst>
            </a:pPr>
            <a:r>
              <a:rPr sz="2200" spc="-50" dirty="0">
                <a:latin typeface="Times New Roman"/>
                <a:cs typeface="Times New Roman"/>
              </a:rPr>
              <a:t>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передовых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620"/>
              </a:lnSpc>
              <a:tabLst>
                <a:tab pos="490855" algn="l"/>
              </a:tabLst>
            </a:pPr>
            <a:r>
              <a:rPr sz="2200" spc="-50" dirty="0">
                <a:latin typeface="Times New Roman"/>
                <a:cs typeface="Times New Roman"/>
              </a:rPr>
              <a:t>и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мировом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275332"/>
            <a:ext cx="3634739" cy="371246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319020" y="2487184"/>
            <a:ext cx="3226435" cy="99631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200" dirty="0">
                <a:latin typeface="Times New Roman"/>
                <a:cs typeface="Times New Roman"/>
              </a:rPr>
              <a:t>опыте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сфере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образования</a:t>
            </a:r>
            <a:endParaRPr sz="2200">
              <a:latin typeface="Times New Roman"/>
              <a:cs typeface="Times New Roman"/>
            </a:endParaRPr>
          </a:p>
          <a:p>
            <a:pPr marL="382270">
              <a:lnSpc>
                <a:spcPct val="100000"/>
              </a:lnSpc>
              <a:spcBef>
                <a:spcPts val="1245"/>
              </a:spcBef>
            </a:pPr>
            <a:r>
              <a:rPr sz="2000" spc="-10" dirty="0">
                <a:latin typeface="Times New Roman"/>
                <a:cs typeface="Times New Roman"/>
              </a:rPr>
              <a:t>Квалификационная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0126" y="3152648"/>
            <a:ext cx="1080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Times New Roman"/>
                <a:cs typeface="Times New Roman"/>
              </a:rPr>
              <a:t>категория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21371" y="3152648"/>
            <a:ext cx="22529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latin typeface="Times New Roman"/>
                <a:cs typeface="Times New Roman"/>
              </a:rPr>
              <a:t>«педагог-</a:t>
            </a:r>
            <a:r>
              <a:rPr sz="2000" b="1" spc="-10" dirty="0">
                <a:latin typeface="Times New Roman"/>
                <a:cs typeface="Times New Roman"/>
              </a:rPr>
              <a:t>методист»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22154" y="3152648"/>
            <a:ext cx="1807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imes New Roman"/>
                <a:cs typeface="Times New Roman"/>
              </a:rPr>
              <a:t>устанавливается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88717" y="3457143"/>
            <a:ext cx="31261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педагогическим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работникам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64985" y="3457143"/>
            <a:ext cx="15913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36930" algn="l"/>
              </a:tabLst>
            </a:pPr>
            <a:r>
              <a:rPr sz="2000" spc="-2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основе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07983" y="3457143"/>
            <a:ext cx="29451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показателей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деятельности,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660251" y="3457143"/>
            <a:ext cx="2736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imes New Roman"/>
                <a:cs typeface="Times New Roman"/>
              </a:rPr>
              <a:t>не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65341" y="3762502"/>
            <a:ext cx="57689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9895" algn="l"/>
                <a:tab pos="2304415" algn="l"/>
                <a:tab pos="3940175" algn="l"/>
                <a:tab pos="4401820" algn="l"/>
              </a:tabLst>
            </a:pPr>
            <a:r>
              <a:rPr sz="2000" spc="-10" dirty="0">
                <a:latin typeface="Times New Roman"/>
                <a:cs typeface="Times New Roman"/>
              </a:rPr>
              <a:t>обязанности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по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занимаемой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организации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88717" y="3762502"/>
            <a:ext cx="33331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2080" algn="l"/>
                <a:tab pos="1863725" algn="l"/>
              </a:tabLst>
            </a:pPr>
            <a:r>
              <a:rPr sz="2000" spc="-10" dirty="0">
                <a:latin typeface="Times New Roman"/>
                <a:cs typeface="Times New Roman"/>
              </a:rPr>
              <a:t>входящей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должностные </a:t>
            </a:r>
            <a:r>
              <a:rPr sz="2000" spc="-10" dirty="0">
                <a:latin typeface="Times New Roman"/>
                <a:cs typeface="Times New Roman"/>
              </a:rPr>
              <a:t>должности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43293" y="4449826"/>
            <a:ext cx="251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7640" algn="l"/>
              </a:tabLst>
            </a:pPr>
            <a:r>
              <a:rPr sz="1800" spc="-10" dirty="0">
                <a:latin typeface="Times New Roman"/>
                <a:cs typeface="Times New Roman"/>
              </a:rPr>
              <a:t>замещающие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должности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87688" y="4449826"/>
            <a:ext cx="2700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2695" algn="l"/>
                <a:tab pos="1753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"методист"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или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"старший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44590" y="4724145"/>
            <a:ext cx="4074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8115" algn="l"/>
                <a:tab pos="2394585" algn="l"/>
              </a:tabLst>
            </a:pPr>
            <a:r>
              <a:rPr sz="1800" spc="-10" dirty="0">
                <a:latin typeface="Times New Roman"/>
                <a:cs typeface="Times New Roman"/>
              </a:rPr>
              <a:t>обязанности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которых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непосредственно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88717" y="4449826"/>
            <a:ext cx="32702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79905" algn="l"/>
                <a:tab pos="217995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Педагогические</a:t>
            </a:r>
            <a:r>
              <a:rPr sz="1800" dirty="0">
                <a:latin typeface="Times New Roman"/>
                <a:cs typeface="Times New Roman"/>
              </a:rPr>
              <a:t>		</a:t>
            </a:r>
            <a:r>
              <a:rPr sz="1800" spc="-10" dirty="0">
                <a:latin typeface="Times New Roman"/>
                <a:cs typeface="Times New Roman"/>
              </a:rPr>
              <a:t>работники, </a:t>
            </a:r>
            <a:r>
              <a:rPr sz="1800" spc="-20" dirty="0">
                <a:latin typeface="Times New Roman"/>
                <a:cs typeface="Times New Roman"/>
              </a:rPr>
              <a:t>методист",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должностные осуществлением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методической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68973" y="4998466"/>
            <a:ext cx="129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4115" algn="l"/>
              </a:tabLst>
            </a:pPr>
            <a:r>
              <a:rPr sz="1800" spc="-10" dirty="0">
                <a:latin typeface="Times New Roman"/>
                <a:cs typeface="Times New Roman"/>
              </a:rPr>
              <a:t>работы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02016" y="4998466"/>
            <a:ext cx="1664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образовательных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96018" y="4998466"/>
            <a:ext cx="1349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организациях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37266" y="4724145"/>
            <a:ext cx="1250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marR="5080" indent="-800100">
              <a:lnSpc>
                <a:spcPct val="100000"/>
              </a:lnSpc>
              <a:spcBef>
                <a:spcPts val="100"/>
              </a:spcBef>
              <a:tabLst>
                <a:tab pos="1136015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связаны</a:t>
            </a:r>
            <a:r>
              <a:rPr sz="1800" dirty="0">
                <a:latin typeface="Times New Roman"/>
                <a:cs typeface="Times New Roman"/>
              </a:rPr>
              <a:t>		</a:t>
            </a:r>
            <a:r>
              <a:rPr sz="1800" spc="-50" dirty="0">
                <a:latin typeface="Times New Roman"/>
                <a:cs typeface="Times New Roman"/>
              </a:rPr>
              <a:t>с </a:t>
            </a:r>
            <a:r>
              <a:rPr sz="1800" spc="-20" dirty="0">
                <a:latin typeface="Times New Roman"/>
                <a:cs typeface="Times New Roman"/>
              </a:rPr>
              <a:t>всех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88717" y="5273166"/>
            <a:ext cx="38627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3125" algn="l"/>
              </a:tabLst>
            </a:pPr>
            <a:r>
              <a:rPr sz="1800" spc="-10" dirty="0">
                <a:latin typeface="Times New Roman"/>
                <a:cs typeface="Times New Roman"/>
              </a:rPr>
              <a:t>типов,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30" dirty="0">
                <a:latin typeface="Times New Roman"/>
                <a:cs typeface="Times New Roman"/>
              </a:rPr>
              <a:t>мультимедийных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библиотеках,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45985" y="5273166"/>
            <a:ext cx="142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методических,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75040" y="5273166"/>
            <a:ext cx="2138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учебно-</a:t>
            </a:r>
            <a:r>
              <a:rPr sz="1800" spc="-10" dirty="0">
                <a:latin typeface="Times New Roman"/>
                <a:cs typeface="Times New Roman"/>
              </a:rPr>
              <a:t>методических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871961" y="5273166"/>
            <a:ext cx="101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кабинетах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43780" y="5547461"/>
            <a:ext cx="7548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0935" algn="l"/>
                <a:tab pos="2954020" algn="l"/>
                <a:tab pos="4609465" algn="l"/>
              </a:tabLst>
            </a:pPr>
            <a:r>
              <a:rPr sz="1800" dirty="0">
                <a:latin typeface="Times New Roman"/>
                <a:cs typeface="Times New Roman"/>
              </a:rPr>
              <a:t>вправе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претендовать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установление</a:t>
            </a:r>
            <a:r>
              <a:rPr sz="1800" dirty="0">
                <a:latin typeface="Times New Roman"/>
                <a:cs typeface="Times New Roman"/>
              </a:rPr>
              <a:t>	указанной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квалификационной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88717" y="5547461"/>
            <a:ext cx="1460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23645" algn="l"/>
              </a:tabLst>
            </a:pPr>
            <a:r>
              <a:rPr sz="1800" spc="-10" dirty="0">
                <a:latin typeface="Times New Roman"/>
                <a:cs typeface="Times New Roman"/>
              </a:rPr>
              <a:t>(центрах),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не </a:t>
            </a:r>
            <a:r>
              <a:rPr sz="1800" spc="-10" dirty="0">
                <a:latin typeface="Times New Roman"/>
                <a:cs typeface="Times New Roman"/>
              </a:rPr>
              <a:t>категории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39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0" spc="-60" dirty="0">
                <a:solidFill>
                  <a:srgbClr val="B04634"/>
                </a:solidFill>
                <a:latin typeface="Times New Roman"/>
                <a:cs typeface="Times New Roman"/>
              </a:rPr>
              <a:t>ПЕДАГОГ-</a:t>
            </a:r>
            <a:r>
              <a:rPr sz="2800" b="0" spc="-70" dirty="0">
                <a:solidFill>
                  <a:srgbClr val="B04634"/>
                </a:solidFill>
                <a:latin typeface="Times New Roman"/>
                <a:cs typeface="Times New Roman"/>
              </a:rPr>
              <a:t>МЕТОДИСТ</a:t>
            </a:r>
            <a:r>
              <a:rPr sz="2800" b="0" spc="-215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8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педагогический</a:t>
            </a:r>
            <a:r>
              <a:rPr b="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работник,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93226"/>
            <a:ext cx="12192000" cy="864869"/>
            <a:chOff x="0" y="5993226"/>
            <a:chExt cx="12192000" cy="864869"/>
          </a:xfrm>
        </p:grpSpPr>
        <p:sp>
          <p:nvSpPr>
            <p:cNvPr id="3" name="object 3"/>
            <p:cNvSpPr/>
            <p:nvPr/>
          </p:nvSpPr>
          <p:spPr>
            <a:xfrm>
              <a:off x="0" y="6431273"/>
              <a:ext cx="12192000" cy="426720"/>
            </a:xfrm>
            <a:custGeom>
              <a:avLst/>
              <a:gdLst/>
              <a:ahLst/>
              <a:cxnLst/>
              <a:rect l="l" t="t" r="r" b="b"/>
              <a:pathLst>
                <a:path w="12192000" h="426720">
                  <a:moveTo>
                    <a:pt x="12192000" y="0"/>
                  </a:moveTo>
                  <a:lnTo>
                    <a:pt x="0" y="0"/>
                  </a:lnTo>
                  <a:lnTo>
                    <a:pt x="0" y="426724"/>
                  </a:lnTo>
                  <a:lnTo>
                    <a:pt x="12192000" y="4267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5993231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60">
                  <a:moveTo>
                    <a:pt x="5211445" y="15201"/>
                  </a:moveTo>
                  <a:lnTo>
                    <a:pt x="0" y="13957"/>
                  </a:lnTo>
                  <a:lnTo>
                    <a:pt x="0" y="466737"/>
                  </a:lnTo>
                  <a:lnTo>
                    <a:pt x="382892" y="466737"/>
                  </a:lnTo>
                  <a:lnTo>
                    <a:pt x="5211445" y="15201"/>
                  </a:lnTo>
                  <a:close/>
                </a:path>
                <a:path w="12077700" h="467360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37"/>
                  </a:lnTo>
                  <a:lnTo>
                    <a:pt x="12077687" y="466737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66915"/>
              <a:ext cx="6664451" cy="29108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37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b="0" spc="-55" dirty="0">
                <a:solidFill>
                  <a:srgbClr val="2C75B6"/>
                </a:solidFill>
                <a:latin typeface="Calibri Light"/>
                <a:cs typeface="Calibri Light"/>
              </a:rPr>
              <a:t>Нормативно-</a:t>
            </a:r>
            <a:r>
              <a:rPr b="0" spc="-50" dirty="0">
                <a:solidFill>
                  <a:srgbClr val="2C75B6"/>
                </a:solidFill>
                <a:latin typeface="Calibri Light"/>
                <a:cs typeface="Calibri Light"/>
              </a:rPr>
              <a:t>правовое</a:t>
            </a:r>
            <a:r>
              <a:rPr b="0" spc="-25" dirty="0">
                <a:solidFill>
                  <a:srgbClr val="2C75B6"/>
                </a:solidFill>
                <a:latin typeface="Calibri Light"/>
                <a:cs typeface="Calibri Light"/>
              </a:rPr>
              <a:t> </a:t>
            </a:r>
            <a:r>
              <a:rPr b="0" spc="-50" dirty="0">
                <a:solidFill>
                  <a:srgbClr val="2C75B6"/>
                </a:solidFill>
                <a:latin typeface="Calibri Light"/>
                <a:cs typeface="Calibri Light"/>
              </a:rPr>
              <a:t>обеспечение</a:t>
            </a:r>
            <a:r>
              <a:rPr b="0" spc="-25" dirty="0">
                <a:solidFill>
                  <a:srgbClr val="2C75B6"/>
                </a:solidFill>
                <a:latin typeface="Calibri Light"/>
                <a:cs typeface="Calibri Light"/>
              </a:rPr>
              <a:t> </a:t>
            </a:r>
            <a:r>
              <a:rPr b="0" spc="-55" dirty="0">
                <a:solidFill>
                  <a:srgbClr val="2C75B6"/>
                </a:solidFill>
                <a:latin typeface="Calibri Light"/>
                <a:cs typeface="Calibri Light"/>
              </a:rPr>
              <a:t>методической</a:t>
            </a:r>
            <a:r>
              <a:rPr b="0" spc="-15" dirty="0">
                <a:solidFill>
                  <a:srgbClr val="2C75B6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2C75B6"/>
                </a:solidFill>
                <a:latin typeface="Calibri Light"/>
                <a:cs typeface="Calibri Light"/>
              </a:rPr>
              <a:t>деятельности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92985" y="1044066"/>
            <a:ext cx="9689465" cy="4713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6350" indent="-215265" algn="just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27329" algn="l"/>
              </a:tabLst>
            </a:pPr>
            <a:r>
              <a:rPr sz="2000" dirty="0">
                <a:latin typeface="Times New Roman"/>
                <a:cs typeface="Times New Roman"/>
              </a:rPr>
              <a:t>Распоряжение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Министерства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просвещения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Российской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Федерации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16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декабря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2022 </a:t>
            </a:r>
            <a:r>
              <a:rPr sz="2000" dirty="0">
                <a:latin typeface="Times New Roman"/>
                <a:cs typeface="Times New Roman"/>
              </a:rPr>
              <a:t>г.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№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Р-</a:t>
            </a:r>
            <a:r>
              <a:rPr sz="2000" dirty="0">
                <a:latin typeface="Times New Roman"/>
                <a:cs typeface="Times New Roman"/>
              </a:rPr>
              <a:t>303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«О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внесении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изменений</a:t>
            </a:r>
            <a:r>
              <a:rPr sz="2000" spc="4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Концепцию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создания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единой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федеральной </a:t>
            </a:r>
            <a:r>
              <a:rPr sz="2000" dirty="0">
                <a:latin typeface="Times New Roman"/>
                <a:cs typeface="Times New Roman"/>
              </a:rPr>
              <a:t>системы</a:t>
            </a:r>
            <a:r>
              <a:rPr sz="2000" spc="495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научно-</a:t>
            </a:r>
            <a:r>
              <a:rPr sz="2000" dirty="0">
                <a:latin typeface="Times New Roman"/>
                <a:cs typeface="Times New Roman"/>
              </a:rPr>
              <a:t>методического</a:t>
            </a:r>
            <a:r>
              <a:rPr sz="2000" spc="17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сопровождения</a:t>
            </a:r>
            <a:r>
              <a:rPr sz="2000" spc="17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педагогических</a:t>
            </a:r>
            <a:r>
              <a:rPr sz="2000" spc="17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работников</a:t>
            </a:r>
            <a:r>
              <a:rPr sz="2000" spc="165" dirty="0">
                <a:latin typeface="Times New Roman"/>
                <a:cs typeface="Times New Roman"/>
              </a:rPr>
              <a:t>   </a:t>
            </a:r>
            <a:r>
              <a:rPr sz="2000" spc="-50" dirty="0">
                <a:latin typeface="Times New Roman"/>
                <a:cs typeface="Times New Roman"/>
              </a:rPr>
              <a:t>и </a:t>
            </a:r>
            <a:r>
              <a:rPr sz="2000" dirty="0">
                <a:latin typeface="Times New Roman"/>
                <a:cs typeface="Times New Roman"/>
              </a:rPr>
              <a:t>управленческих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кадров,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утвержденную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распоряжением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Министерства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просвещения </a:t>
            </a:r>
            <a:r>
              <a:rPr sz="2000" dirty="0">
                <a:latin typeface="Times New Roman"/>
                <a:cs typeface="Times New Roman"/>
              </a:rPr>
              <a:t>Российской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Федерации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16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декабря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2020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г.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№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Р-174»</a:t>
            </a:r>
            <a:endParaRPr sz="2000" dirty="0">
              <a:latin typeface="Times New Roman"/>
              <a:cs typeface="Times New Roman"/>
            </a:endParaRPr>
          </a:p>
          <a:p>
            <a:pPr marL="226060" marR="5080" indent="-21399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27329" algn="l"/>
              </a:tabLst>
            </a:pPr>
            <a:r>
              <a:rPr sz="2000" dirty="0">
                <a:latin typeface="Times New Roman"/>
                <a:cs typeface="Times New Roman"/>
              </a:rPr>
              <a:t>Распоряжение</a:t>
            </a:r>
            <a:r>
              <a:rPr sz="2000" spc="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Минпросвещения</a:t>
            </a:r>
            <a:r>
              <a:rPr sz="2000" spc="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России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№Р-</a:t>
            </a:r>
            <a:r>
              <a:rPr sz="2000" dirty="0">
                <a:latin typeface="Times New Roman"/>
                <a:cs typeface="Times New Roman"/>
              </a:rPr>
              <a:t>33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от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04.02.2021г.</a:t>
            </a:r>
            <a:r>
              <a:rPr sz="2000" spc="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«Об</a:t>
            </a:r>
            <a:r>
              <a:rPr sz="2000" spc="8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утверждении 	</a:t>
            </a:r>
            <a:r>
              <a:rPr sz="2000" dirty="0">
                <a:latin typeface="Times New Roman"/>
                <a:cs typeface="Times New Roman"/>
              </a:rPr>
              <a:t>методических</a:t>
            </a:r>
            <a:r>
              <a:rPr sz="2000" spc="2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рекомендаций</a:t>
            </a:r>
            <a:r>
              <a:rPr sz="2000" spc="2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2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реализации</a:t>
            </a:r>
            <a:r>
              <a:rPr sz="2000" spc="2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мероприятий</a:t>
            </a:r>
            <a:r>
              <a:rPr sz="2000" spc="2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2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формированию</a:t>
            </a:r>
            <a:r>
              <a:rPr sz="2000" spc="254" dirty="0">
                <a:latin typeface="Times New Roman"/>
                <a:cs typeface="Times New Roman"/>
              </a:rPr>
              <a:t>  </a:t>
            </a:r>
            <a:r>
              <a:rPr sz="2000" spc="-50" dirty="0">
                <a:latin typeface="Times New Roman"/>
                <a:cs typeface="Times New Roman"/>
              </a:rPr>
              <a:t>и 	</a:t>
            </a:r>
            <a:r>
              <a:rPr sz="2000" dirty="0">
                <a:latin typeface="Times New Roman"/>
                <a:cs typeface="Times New Roman"/>
              </a:rPr>
              <a:t>обеспечению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функционирования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единой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федеральной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системы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научно-</a:t>
            </a:r>
            <a:r>
              <a:rPr sz="2000" spc="-10" dirty="0">
                <a:latin typeface="Times New Roman"/>
                <a:cs typeface="Times New Roman"/>
              </a:rPr>
              <a:t>методического 	</a:t>
            </a:r>
            <a:r>
              <a:rPr sz="2000" spc="-20" dirty="0">
                <a:latin typeface="Times New Roman"/>
                <a:cs typeface="Times New Roman"/>
              </a:rPr>
              <a:t>сопровождения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педагогических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работников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управленческих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кадров</a:t>
            </a:r>
            <a:endParaRPr sz="2000" dirty="0">
              <a:latin typeface="Times New Roman"/>
              <a:cs typeface="Times New Roman"/>
            </a:endParaRPr>
          </a:p>
          <a:p>
            <a:pPr marL="227329" marR="9525" indent="-215265" algn="just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27329" algn="l"/>
              </a:tabLst>
            </a:pPr>
            <a:r>
              <a:rPr sz="2000" dirty="0">
                <a:latin typeface="Times New Roman"/>
                <a:cs typeface="Times New Roman"/>
              </a:rPr>
              <a:t>Методические</a:t>
            </a:r>
            <a:r>
              <a:rPr sz="2000" spc="32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рекомендации</a:t>
            </a:r>
            <a:r>
              <a:rPr sz="2000" spc="33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33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вопросам</a:t>
            </a:r>
            <a:r>
              <a:rPr sz="2000" spc="32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диагностики</a:t>
            </a:r>
            <a:r>
              <a:rPr sz="2000" spc="325" dirty="0">
                <a:latin typeface="Times New Roman"/>
                <a:cs typeface="Times New Roman"/>
              </a:rPr>
              <a:t>   </a:t>
            </a:r>
            <a:r>
              <a:rPr sz="2000" spc="-10" dirty="0">
                <a:latin typeface="Times New Roman"/>
                <a:cs typeface="Times New Roman"/>
              </a:rPr>
              <a:t>профессиональных </a:t>
            </a:r>
            <a:r>
              <a:rPr sz="2000" dirty="0">
                <a:latin typeface="Times New Roman"/>
                <a:cs typeface="Times New Roman"/>
              </a:rPr>
              <a:t>дефицитов,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утвержденные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распоряжением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Министерства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просвещения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Российской Федерации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27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августа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2021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г.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№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Р-</a:t>
            </a:r>
            <a:r>
              <a:rPr sz="2000" spc="-25" dirty="0">
                <a:latin typeface="Times New Roman"/>
                <a:cs typeface="Times New Roman"/>
              </a:rPr>
              <a:t>201</a:t>
            </a:r>
            <a:endParaRPr sz="2000" dirty="0">
              <a:latin typeface="Times New Roman"/>
              <a:cs typeface="Times New Roman"/>
            </a:endParaRPr>
          </a:p>
          <a:p>
            <a:pPr marL="227329" marR="149225" indent="-215265" algn="just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227329" algn="l"/>
              </a:tabLst>
            </a:pPr>
            <a:r>
              <a:rPr sz="2000" dirty="0">
                <a:latin typeface="Times New Roman"/>
                <a:cs typeface="Times New Roman"/>
              </a:rPr>
              <a:t>Примерная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инструкция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составлению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ИОМ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педагога,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разработанная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Академией Минпросвещения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РФ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96" y="1001267"/>
            <a:ext cx="8425180" cy="3268979"/>
            <a:chOff x="6096" y="1001267"/>
            <a:chExt cx="8425180" cy="3268979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" y="1031747"/>
              <a:ext cx="1520951" cy="1824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168" y="1228343"/>
              <a:ext cx="932688" cy="12344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" y="2403347"/>
              <a:ext cx="1520951" cy="1866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168" y="2657855"/>
              <a:ext cx="932688" cy="127863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65910" y="1020317"/>
              <a:ext cx="6865620" cy="0"/>
            </a:xfrm>
            <a:custGeom>
              <a:avLst/>
              <a:gdLst/>
              <a:ahLst/>
              <a:cxnLst/>
              <a:rect l="l" t="t" r="r" b="b"/>
              <a:pathLst>
                <a:path w="6865620">
                  <a:moveTo>
                    <a:pt x="0" y="0"/>
                  </a:moveTo>
                  <a:lnTo>
                    <a:pt x="6865366" y="0"/>
                  </a:lnTo>
                </a:path>
              </a:pathLst>
            </a:custGeom>
            <a:ln w="38100">
              <a:solidFill>
                <a:srgbClr val="C59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55100"/>
            <a:ext cx="12192000" cy="902969"/>
            <a:chOff x="0" y="5955100"/>
            <a:chExt cx="12192000" cy="902969"/>
          </a:xfrm>
        </p:grpSpPr>
        <p:sp>
          <p:nvSpPr>
            <p:cNvPr id="3" name="object 3"/>
            <p:cNvSpPr/>
            <p:nvPr/>
          </p:nvSpPr>
          <p:spPr>
            <a:xfrm>
              <a:off x="0" y="6391649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5955106"/>
              <a:ext cx="12077700" cy="465455"/>
            </a:xfrm>
            <a:custGeom>
              <a:avLst/>
              <a:gdLst/>
              <a:ahLst/>
              <a:cxnLst/>
              <a:rect l="l" t="t" r="r" b="b"/>
              <a:pathLst>
                <a:path w="12077700" h="465454">
                  <a:moveTo>
                    <a:pt x="5211445" y="15151"/>
                  </a:moveTo>
                  <a:lnTo>
                    <a:pt x="0" y="13906"/>
                  </a:lnTo>
                  <a:lnTo>
                    <a:pt x="0" y="465239"/>
                  </a:lnTo>
                  <a:lnTo>
                    <a:pt x="382892" y="465239"/>
                  </a:lnTo>
                  <a:lnTo>
                    <a:pt x="5211445" y="15151"/>
                  </a:lnTo>
                  <a:close/>
                </a:path>
                <a:path w="12077700" h="465454">
                  <a:moveTo>
                    <a:pt x="12077687" y="0"/>
                  </a:moveTo>
                  <a:lnTo>
                    <a:pt x="11522202" y="41071"/>
                  </a:lnTo>
                  <a:lnTo>
                    <a:pt x="922782" y="465239"/>
                  </a:lnTo>
                  <a:lnTo>
                    <a:pt x="12077687" y="465239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68439"/>
              <a:ext cx="6778751" cy="28955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15034" y="810844"/>
            <a:ext cx="86125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</a:tabLst>
            </a:pPr>
            <a:r>
              <a:rPr sz="2200" spc="-10" dirty="0">
                <a:latin typeface="Times New Roman"/>
                <a:cs typeface="Times New Roman"/>
              </a:rPr>
              <a:t>выявление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профессиональных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дефицитов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 err="1">
                <a:latin typeface="Times New Roman"/>
                <a:cs typeface="Times New Roman"/>
              </a:rPr>
              <a:t>педагогических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 err="1">
                <a:latin typeface="Times New Roman"/>
                <a:cs typeface="Times New Roman"/>
              </a:rPr>
              <a:t>работников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6322" y="1223010"/>
            <a:ext cx="18973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Times New Roman"/>
                <a:cs typeface="Times New Roman"/>
              </a:rPr>
              <a:t>педагогических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6777" y="1223010"/>
            <a:ext cx="50342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8910">
              <a:lnSpc>
                <a:spcPct val="100000"/>
              </a:lnSpc>
              <a:spcBef>
                <a:spcPts val="95"/>
              </a:spcBef>
              <a:tabLst>
                <a:tab pos="1373505" algn="l"/>
                <a:tab pos="2086610" algn="l"/>
                <a:tab pos="3966210" algn="l"/>
              </a:tabLst>
            </a:pPr>
            <a:r>
              <a:rPr sz="2200" spc="-10" dirty="0">
                <a:latin typeface="Times New Roman"/>
                <a:cs typeface="Times New Roman"/>
              </a:rPr>
              <a:t>процесс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профессионального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развития формирования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компетенций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4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98409" y="1558290"/>
            <a:ext cx="8693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Times New Roman"/>
                <a:cs typeface="Times New Roman"/>
              </a:rPr>
              <a:t>учетом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4794" y="1558290"/>
            <a:ext cx="72199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464175">
              <a:lnSpc>
                <a:spcPct val="100000"/>
              </a:lnSpc>
              <a:spcBef>
                <a:spcPts val="95"/>
              </a:spcBef>
              <a:tabLst>
                <a:tab pos="1324610" algn="l"/>
                <a:tab pos="3082290" algn="l"/>
                <a:tab pos="4929505" algn="l"/>
                <a:tab pos="5443220" algn="l"/>
                <a:tab pos="6595109" algn="l"/>
              </a:tabLst>
            </a:pPr>
            <a:r>
              <a:rPr sz="2200" spc="-10" dirty="0">
                <a:latin typeface="Times New Roman"/>
                <a:cs typeface="Times New Roman"/>
              </a:rPr>
              <a:t>задачи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по </a:t>
            </a:r>
            <a:r>
              <a:rPr sz="2200" spc="-10" dirty="0">
                <a:latin typeface="Times New Roman"/>
                <a:cs typeface="Times New Roman"/>
              </a:rPr>
              <a:t>участия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российских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школьников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в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исследованиях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05313" y="1223010"/>
            <a:ext cx="142303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020" algn="r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latin typeface="Times New Roman"/>
                <a:cs typeface="Times New Roman"/>
              </a:rPr>
              <a:t>работников улучшению </a:t>
            </a:r>
            <a:r>
              <a:rPr sz="2200" spc="-10" dirty="0">
                <a:latin typeface="Times New Roman"/>
                <a:cs typeface="Times New Roman"/>
              </a:rPr>
              <a:t>качества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5034" y="1223010"/>
            <a:ext cx="191770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1772920" algn="l"/>
              </a:tabLst>
            </a:pPr>
            <a:r>
              <a:rPr sz="2200" spc="-10" dirty="0">
                <a:latin typeface="Times New Roman"/>
                <a:cs typeface="Times New Roman"/>
              </a:rPr>
              <a:t>внедрение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в </a:t>
            </a:r>
            <a:r>
              <a:rPr sz="2200" spc="-10" dirty="0">
                <a:latin typeface="Times New Roman"/>
                <a:cs typeface="Times New Roman"/>
              </a:rPr>
              <a:t>программы результатов образования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5034" y="2513482"/>
            <a:ext cx="10712450" cy="29229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298450" algn="l"/>
              </a:tabLst>
            </a:pPr>
            <a:r>
              <a:rPr sz="2200" spc="-20" dirty="0">
                <a:latin typeface="Times New Roman"/>
                <a:cs typeface="Times New Roman"/>
              </a:rPr>
              <a:t>совершенствование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предметных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компетенций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педагогических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работников</a:t>
            </a:r>
            <a:endParaRPr sz="2200" dirty="0">
              <a:latin typeface="Times New Roman"/>
              <a:cs typeface="Times New Roman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организацию</a:t>
            </a:r>
            <a:r>
              <a:rPr sz="2200" spc="28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анализа</a:t>
            </a:r>
            <a:r>
              <a:rPr sz="2200" spc="28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2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интерпретации</a:t>
            </a:r>
            <a:r>
              <a:rPr sz="2200" spc="2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результатов</a:t>
            </a:r>
            <a:r>
              <a:rPr sz="2200" spc="2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процедур</a:t>
            </a:r>
            <a:r>
              <a:rPr sz="2200" spc="28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оценки</a:t>
            </a:r>
            <a:r>
              <a:rPr sz="2200" spc="29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качества 	</a:t>
            </a:r>
            <a:r>
              <a:rPr sz="2200" dirty="0">
                <a:latin typeface="Times New Roman"/>
                <a:cs typeface="Times New Roman"/>
              </a:rPr>
              <a:t>образования,</a:t>
            </a:r>
            <a:r>
              <a:rPr sz="2200" spc="35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формирование</a:t>
            </a:r>
            <a:r>
              <a:rPr sz="2200" spc="33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33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их</a:t>
            </a:r>
            <a:r>
              <a:rPr sz="2200" spc="35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основе</a:t>
            </a:r>
            <a:r>
              <a:rPr sz="2200" spc="34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34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последующую</a:t>
            </a:r>
            <a:r>
              <a:rPr sz="2200" spc="345" dirty="0">
                <a:latin typeface="Times New Roman"/>
                <a:cs typeface="Times New Roman"/>
              </a:rPr>
              <a:t>   </a:t>
            </a:r>
            <a:r>
              <a:rPr sz="2200" spc="-10" dirty="0">
                <a:latin typeface="Times New Roman"/>
                <a:cs typeface="Times New Roman"/>
              </a:rPr>
              <a:t>реализацию 	рекомендаций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совершенствованию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методик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преподавания</a:t>
            </a:r>
            <a:endParaRPr sz="2200" dirty="0">
              <a:latin typeface="Times New Roman"/>
              <a:cs typeface="Times New Roman"/>
            </a:endParaRPr>
          </a:p>
          <a:p>
            <a:pPr marL="299085" marR="2345055" indent="-2870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7316470" algn="l"/>
              </a:tabLst>
            </a:pPr>
            <a:r>
              <a:rPr sz="2200" spc="-10" dirty="0">
                <a:latin typeface="Times New Roman"/>
                <a:cs typeface="Times New Roman"/>
              </a:rPr>
              <a:t>выстраивание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индивидуальных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маршрутов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непрерывного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развития </a:t>
            </a:r>
            <a:r>
              <a:rPr sz="2200" spc="-20" dirty="0">
                <a:latin typeface="Times New Roman"/>
                <a:cs typeface="Times New Roman"/>
              </a:rPr>
              <a:t>профессионального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мастерства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педагогических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работников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299085" algn="l"/>
              </a:tabLst>
            </a:pPr>
            <a:r>
              <a:rPr sz="2200" spc="-10" dirty="0">
                <a:latin typeface="Times New Roman"/>
                <a:cs typeface="Times New Roman"/>
              </a:rPr>
              <a:t>оказание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поддержки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молодым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педагогам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оказание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методической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 err="1">
                <a:latin typeface="Times New Roman"/>
                <a:cs typeface="Times New Roman"/>
              </a:rPr>
              <a:t>помощи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cs typeface="Times New Roman"/>
              </a:rPr>
              <a:t>педагогам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низкими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результатами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обучения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81836" y="24510"/>
            <a:ext cx="10711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0430" algn="l"/>
                <a:tab pos="5106035" algn="l"/>
                <a:tab pos="6389370" algn="l"/>
                <a:tab pos="7346950" algn="l"/>
                <a:tab pos="9446895" algn="l"/>
              </a:tabLst>
            </a:pPr>
            <a:r>
              <a:rPr spc="-10" dirty="0">
                <a:solidFill>
                  <a:srgbClr val="1F2A44"/>
                </a:solidFill>
              </a:rPr>
              <a:t>Деятельность</a:t>
            </a:r>
            <a:r>
              <a:rPr dirty="0">
                <a:solidFill>
                  <a:srgbClr val="1F2A44"/>
                </a:solidFill>
              </a:rPr>
              <a:t>	</a:t>
            </a:r>
            <a:r>
              <a:rPr spc="-35" dirty="0">
                <a:solidFill>
                  <a:srgbClr val="1F2A44"/>
                </a:solidFill>
              </a:rPr>
              <a:t>педагога-</a:t>
            </a:r>
            <a:r>
              <a:rPr spc="-10" dirty="0">
                <a:solidFill>
                  <a:srgbClr val="1F2A44"/>
                </a:solidFill>
              </a:rPr>
              <a:t>методиста</a:t>
            </a:r>
            <a:r>
              <a:rPr dirty="0">
                <a:solidFill>
                  <a:srgbClr val="1F2A44"/>
                </a:solidFill>
              </a:rPr>
              <a:t>	</a:t>
            </a:r>
            <a:r>
              <a:rPr spc="-10" dirty="0">
                <a:solidFill>
                  <a:srgbClr val="1F2A44"/>
                </a:solidFill>
              </a:rPr>
              <a:t>должна</a:t>
            </a:r>
            <a:r>
              <a:rPr dirty="0">
                <a:solidFill>
                  <a:srgbClr val="1F2A44"/>
                </a:solidFill>
              </a:rPr>
              <a:t>	</a:t>
            </a:r>
            <a:r>
              <a:rPr spc="-20" dirty="0">
                <a:solidFill>
                  <a:srgbClr val="1F2A44"/>
                </a:solidFill>
              </a:rPr>
              <a:t>быть</a:t>
            </a:r>
            <a:r>
              <a:rPr dirty="0">
                <a:solidFill>
                  <a:srgbClr val="1F2A44"/>
                </a:solidFill>
              </a:rPr>
              <a:t>	</a:t>
            </a:r>
            <a:r>
              <a:rPr spc="-10" dirty="0">
                <a:solidFill>
                  <a:srgbClr val="1F2A44"/>
                </a:solidFill>
              </a:rPr>
              <a:t>эффективной,</a:t>
            </a:r>
            <a:r>
              <a:rPr dirty="0">
                <a:solidFill>
                  <a:srgbClr val="1F2A44"/>
                </a:solidFill>
              </a:rPr>
              <a:t>	</a:t>
            </a:r>
            <a:r>
              <a:rPr spc="-10" dirty="0">
                <a:solidFill>
                  <a:srgbClr val="1F2A44"/>
                </a:solidFill>
              </a:rPr>
              <a:t>адресной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81836" y="214706"/>
            <a:ext cx="2210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2A44"/>
                </a:solidFill>
                <a:latin typeface="Times New Roman"/>
                <a:cs typeface="Times New Roman"/>
              </a:rPr>
              <a:t>и</a:t>
            </a:r>
            <a:r>
              <a:rPr sz="2400" b="1" spc="-120" dirty="0">
                <a:solidFill>
                  <a:srgbClr val="1F2A44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F2A44"/>
                </a:solidFill>
                <a:latin typeface="Times New Roman"/>
                <a:cs typeface="Times New Roman"/>
              </a:rPr>
              <a:t>обеспечивать: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67318"/>
            <a:ext cx="12192000" cy="890905"/>
            <a:chOff x="0" y="5967318"/>
            <a:chExt cx="12192000" cy="890905"/>
          </a:xfrm>
        </p:grpSpPr>
        <p:sp>
          <p:nvSpPr>
            <p:cNvPr id="3" name="object 3"/>
            <p:cNvSpPr/>
            <p:nvPr/>
          </p:nvSpPr>
          <p:spPr>
            <a:xfrm>
              <a:off x="0" y="6405365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5967323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60">
                  <a:moveTo>
                    <a:pt x="5211445" y="15201"/>
                  </a:moveTo>
                  <a:lnTo>
                    <a:pt x="0" y="13957"/>
                  </a:lnTo>
                  <a:lnTo>
                    <a:pt x="0" y="466737"/>
                  </a:lnTo>
                  <a:lnTo>
                    <a:pt x="382892" y="466737"/>
                  </a:lnTo>
                  <a:lnTo>
                    <a:pt x="5211445" y="15201"/>
                  </a:lnTo>
                  <a:close/>
                </a:path>
                <a:path w="12077700" h="467360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37"/>
                  </a:lnTo>
                  <a:lnTo>
                    <a:pt x="12077687" y="466737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80632"/>
              <a:ext cx="6682739" cy="27736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97711" y="25400"/>
            <a:ext cx="10639425" cy="64071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525"/>
              </a:spcBef>
            </a:pPr>
            <a:r>
              <a:rPr sz="2200" b="1" spc="-25" dirty="0">
                <a:solidFill>
                  <a:srgbClr val="1F2A44"/>
                </a:solidFill>
                <a:latin typeface="Times New Roman"/>
                <a:cs typeface="Times New Roman"/>
              </a:rPr>
              <a:t>Показатели</a:t>
            </a:r>
            <a:r>
              <a:rPr sz="2200" b="1" spc="-40" dirty="0">
                <a:solidFill>
                  <a:srgbClr val="1F2A44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F2A44"/>
                </a:solidFill>
                <a:latin typeface="Times New Roman"/>
                <a:cs typeface="Times New Roman"/>
              </a:rPr>
              <a:t>оценки</a:t>
            </a:r>
            <a:r>
              <a:rPr sz="2200" b="1" spc="-75" dirty="0">
                <a:solidFill>
                  <a:srgbClr val="1F2A44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1F2A44"/>
                </a:solidFill>
                <a:latin typeface="Times New Roman"/>
                <a:cs typeface="Times New Roman"/>
              </a:rPr>
              <a:t>профессиональной</a:t>
            </a:r>
            <a:r>
              <a:rPr sz="2200" b="1" spc="-85" dirty="0">
                <a:solidFill>
                  <a:srgbClr val="1F2A44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1F2A44"/>
                </a:solidFill>
                <a:latin typeface="Times New Roman"/>
                <a:cs typeface="Times New Roman"/>
              </a:rPr>
              <a:t>деятельности</a:t>
            </a:r>
            <a:r>
              <a:rPr sz="2200" b="1" spc="-25" dirty="0">
                <a:solidFill>
                  <a:srgbClr val="1F2A44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1F2A44"/>
                </a:solidFill>
                <a:latin typeface="Times New Roman"/>
                <a:cs typeface="Times New Roman"/>
              </a:rPr>
              <a:t>педагога</a:t>
            </a:r>
            <a:r>
              <a:rPr sz="2200" b="1" spc="-80" dirty="0">
                <a:solidFill>
                  <a:srgbClr val="1F2A44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F2A44"/>
                </a:solidFill>
                <a:latin typeface="Times New Roman"/>
                <a:cs typeface="Times New Roman"/>
              </a:rPr>
              <a:t>по</a:t>
            </a:r>
            <a:r>
              <a:rPr sz="2200" b="1" spc="-65" dirty="0">
                <a:solidFill>
                  <a:srgbClr val="1F2A44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1F2A44"/>
                </a:solidFill>
                <a:latin typeface="Times New Roman"/>
                <a:cs typeface="Times New Roman"/>
              </a:rPr>
              <a:t>квалификационной категории</a:t>
            </a:r>
            <a:r>
              <a:rPr sz="2200" b="1" spc="-20" dirty="0">
                <a:solidFill>
                  <a:srgbClr val="1F2A44"/>
                </a:solidFill>
                <a:latin typeface="Times New Roman"/>
                <a:cs typeface="Times New Roman"/>
              </a:rPr>
              <a:t> </a:t>
            </a:r>
            <a:r>
              <a:rPr sz="2200" b="1" spc="-65" dirty="0">
                <a:solidFill>
                  <a:srgbClr val="1F2A44"/>
                </a:solidFill>
                <a:latin typeface="Times New Roman"/>
                <a:cs typeface="Times New Roman"/>
              </a:rPr>
              <a:t>«ПЕДАГОГ-</a:t>
            </a:r>
            <a:r>
              <a:rPr sz="2200" b="1" spc="-10" dirty="0">
                <a:solidFill>
                  <a:srgbClr val="1F2A44"/>
                </a:solidFill>
                <a:latin typeface="Times New Roman"/>
                <a:cs typeface="Times New Roman"/>
              </a:rPr>
              <a:t>МЕТОДИСТ»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0658" y="1672539"/>
            <a:ext cx="193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7715" y="1246123"/>
            <a:ext cx="27559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объединениями</a:t>
            </a:r>
            <a:endParaRPr sz="280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методической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1838" y="1246123"/>
            <a:ext cx="50990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6445" marR="5080" indent="-754380">
              <a:lnSpc>
                <a:spcPct val="100000"/>
              </a:lnSpc>
              <a:spcBef>
                <a:spcPts val="95"/>
              </a:spcBef>
              <a:tabLst>
                <a:tab pos="2550160" algn="l"/>
                <a:tab pos="2771140" algn="l"/>
                <a:tab pos="489585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педагогических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работников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работе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образовательной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46657" y="1246123"/>
            <a:ext cx="22796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2800" b="0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Руководство участие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организации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6657" y="2678937"/>
            <a:ext cx="2279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2.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Руководство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89938" y="3105353"/>
            <a:ext cx="2381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сопровождения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47108" y="2678937"/>
            <a:ext cx="73799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0665">
              <a:lnSpc>
                <a:spcPct val="100000"/>
              </a:lnSpc>
              <a:spcBef>
                <a:spcPts val="95"/>
              </a:spcBef>
              <a:tabLst>
                <a:tab pos="3095625" algn="l"/>
                <a:tab pos="3202305" algn="l"/>
                <a:tab pos="4950460" algn="l"/>
              </a:tabLst>
            </a:pPr>
            <a:r>
              <a:rPr sz="2800" spc="-10" dirty="0">
                <a:latin typeface="Times New Roman"/>
                <a:cs typeface="Times New Roman"/>
              </a:rPr>
              <a:t>разработкой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0" dirty="0">
                <a:latin typeface="Times New Roman"/>
                <a:cs typeface="Times New Roman"/>
              </a:rPr>
              <a:t>программно-</a:t>
            </a:r>
            <a:r>
              <a:rPr sz="2800" spc="-10" dirty="0">
                <a:latin typeface="Times New Roman"/>
                <a:cs typeface="Times New Roman"/>
              </a:rPr>
              <a:t>методического образовательного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процесса,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инновационных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63682" y="4111878"/>
            <a:ext cx="1763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работников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46657" y="3379749"/>
            <a:ext cx="8013065" cy="161099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300"/>
              </a:spcBef>
            </a:pPr>
            <a:r>
              <a:rPr sz="2800" spc="-30" dirty="0">
                <a:latin typeface="Times New Roman"/>
                <a:cs typeface="Times New Roman"/>
              </a:rPr>
              <a:t>образовательных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программ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проектов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200"/>
              </a:spcBef>
              <a:tabLst>
                <a:tab pos="3249930" algn="l"/>
                <a:tab pos="5618480" algn="l"/>
              </a:tabLst>
            </a:pPr>
            <a:r>
              <a:rPr sz="2800" dirty="0">
                <a:latin typeface="Times New Roman"/>
                <a:cs typeface="Times New Roman"/>
              </a:rPr>
              <a:t>3.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Методическая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поддержка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педагогических </a:t>
            </a:r>
            <a:r>
              <a:rPr sz="2800" spc="-30" dirty="0">
                <a:latin typeface="Times New Roman"/>
                <a:cs typeface="Times New Roman"/>
              </a:rPr>
              <a:t>образовательной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организации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06358"/>
            <a:ext cx="12192000" cy="951865"/>
            <a:chOff x="0" y="5906358"/>
            <a:chExt cx="12192000" cy="951865"/>
          </a:xfrm>
        </p:grpSpPr>
        <p:sp>
          <p:nvSpPr>
            <p:cNvPr id="3" name="object 3"/>
            <p:cNvSpPr/>
            <p:nvPr/>
          </p:nvSpPr>
          <p:spPr>
            <a:xfrm>
              <a:off x="0" y="6344405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5906363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60">
                  <a:moveTo>
                    <a:pt x="5211445" y="15201"/>
                  </a:moveTo>
                  <a:lnTo>
                    <a:pt x="0" y="13957"/>
                  </a:lnTo>
                  <a:lnTo>
                    <a:pt x="0" y="466737"/>
                  </a:lnTo>
                  <a:lnTo>
                    <a:pt x="382892" y="466737"/>
                  </a:lnTo>
                  <a:lnTo>
                    <a:pt x="5211445" y="15201"/>
                  </a:lnTo>
                  <a:close/>
                </a:path>
                <a:path w="12077700" h="467360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37"/>
                  </a:lnTo>
                  <a:lnTo>
                    <a:pt x="12077687" y="466737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90715"/>
              <a:ext cx="6728459" cy="367281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ct val="65800"/>
              </a:lnSpc>
              <a:spcBef>
                <a:spcPts val="1085"/>
              </a:spcBef>
            </a:pPr>
            <a:r>
              <a:rPr spc="-20" dirty="0"/>
              <a:t>Показатели</a:t>
            </a:r>
            <a:r>
              <a:rPr spc="-95" dirty="0"/>
              <a:t> </a:t>
            </a:r>
            <a:r>
              <a:rPr dirty="0"/>
              <a:t>оценки</a:t>
            </a:r>
            <a:r>
              <a:rPr spc="-80" dirty="0"/>
              <a:t> </a:t>
            </a:r>
            <a:r>
              <a:rPr spc="-35" dirty="0"/>
              <a:t>профессиональной</a:t>
            </a:r>
            <a:r>
              <a:rPr spc="-75" dirty="0"/>
              <a:t> </a:t>
            </a:r>
            <a:r>
              <a:rPr spc="-30" dirty="0"/>
              <a:t>деятельности</a:t>
            </a:r>
            <a:r>
              <a:rPr spc="-120" dirty="0"/>
              <a:t> </a:t>
            </a:r>
            <a:r>
              <a:rPr spc="-10" dirty="0"/>
              <a:t>педагога</a:t>
            </a:r>
            <a:r>
              <a:rPr spc="-70" dirty="0"/>
              <a:t> </a:t>
            </a:r>
            <a:r>
              <a:rPr spc="-25" dirty="0"/>
              <a:t>по </a:t>
            </a:r>
            <a:r>
              <a:rPr spc="-35" dirty="0"/>
              <a:t>квалификационной</a:t>
            </a:r>
            <a:r>
              <a:rPr spc="-45" dirty="0"/>
              <a:t> </a:t>
            </a:r>
            <a:r>
              <a:rPr spc="-10" dirty="0"/>
              <a:t>категории</a:t>
            </a:r>
            <a:r>
              <a:rPr spc="-35" dirty="0"/>
              <a:t> «ПЕДАГОГ-</a:t>
            </a:r>
            <a:r>
              <a:rPr spc="-10" dirty="0"/>
              <a:t>МЕТОДИСТ»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15034" y="966342"/>
            <a:ext cx="10250805" cy="5163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marR="12065" indent="-29146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03530" algn="l"/>
                <a:tab pos="3006090" algn="l"/>
              </a:tabLst>
            </a:pPr>
            <a:r>
              <a:rPr sz="2400" b="1" i="1" spc="-10" dirty="0">
                <a:latin typeface="Times New Roman"/>
                <a:cs typeface="Times New Roman"/>
              </a:rPr>
              <a:t>Руководство</a:t>
            </a:r>
            <a:r>
              <a:rPr sz="2400" b="1" i="1" dirty="0">
                <a:latin typeface="Times New Roman"/>
                <a:cs typeface="Times New Roman"/>
              </a:rPr>
              <a:t>	объединениями</a:t>
            </a:r>
            <a:r>
              <a:rPr sz="2400" b="1" i="1" spc="590" dirty="0">
                <a:latin typeface="Times New Roman"/>
                <a:cs typeface="Times New Roman"/>
              </a:rPr>
              <a:t>   </a:t>
            </a:r>
            <a:r>
              <a:rPr sz="2400" b="1" i="1" dirty="0">
                <a:latin typeface="Times New Roman"/>
                <a:cs typeface="Times New Roman"/>
              </a:rPr>
              <a:t>педагогических</a:t>
            </a:r>
            <a:r>
              <a:rPr sz="2400" b="1" i="1" spc="525" dirty="0">
                <a:latin typeface="Times New Roman"/>
                <a:cs typeface="Times New Roman"/>
              </a:rPr>
              <a:t>    </a:t>
            </a:r>
            <a:r>
              <a:rPr sz="2400" b="1" i="1" dirty="0">
                <a:latin typeface="Times New Roman"/>
                <a:cs typeface="Times New Roman"/>
              </a:rPr>
              <a:t>работников</a:t>
            </a:r>
            <a:r>
              <a:rPr sz="2400" b="1" i="1" spc="190" dirty="0">
                <a:latin typeface="Times New Roman"/>
                <a:cs typeface="Times New Roman"/>
              </a:rPr>
              <a:t>  </a:t>
            </a:r>
            <a:r>
              <a:rPr sz="2400" b="1" i="1" spc="-50" dirty="0">
                <a:latin typeface="Times New Roman"/>
                <a:cs typeface="Times New Roman"/>
              </a:rPr>
              <a:t>и </a:t>
            </a:r>
            <a:r>
              <a:rPr sz="2400" b="1" i="1" dirty="0">
                <a:latin typeface="Times New Roman"/>
                <a:cs typeface="Times New Roman"/>
              </a:rPr>
              <a:t>участие</a:t>
            </a:r>
            <a:r>
              <a:rPr sz="2400" b="1" i="1" spc="-9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в</a:t>
            </a:r>
            <a:r>
              <a:rPr sz="2400" b="1" i="1" spc="-150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Times New Roman"/>
                <a:cs typeface="Times New Roman"/>
              </a:rPr>
              <a:t>методической</a:t>
            </a:r>
            <a:r>
              <a:rPr sz="2400" b="1" i="1" spc="-60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работе</a:t>
            </a:r>
            <a:r>
              <a:rPr sz="2400" b="1" i="1" spc="-80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Times New Roman"/>
                <a:cs typeface="Times New Roman"/>
              </a:rPr>
              <a:t>образовательной</a:t>
            </a:r>
            <a:r>
              <a:rPr sz="2400" b="1" i="1" spc="-50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организации</a:t>
            </a:r>
            <a:endParaRPr sz="2400">
              <a:latin typeface="Times New Roman"/>
              <a:cs typeface="Times New Roman"/>
            </a:endParaRPr>
          </a:p>
          <a:p>
            <a:pPr marL="186690" marR="11430" lvl="1" indent="-174625" algn="just">
              <a:lnSpc>
                <a:spcPct val="100000"/>
              </a:lnSpc>
              <a:spcBef>
                <a:spcPts val="1210"/>
              </a:spcBef>
              <a:buFont typeface="Wingdings"/>
              <a:buChar char=""/>
              <a:tabLst>
                <a:tab pos="187960" algn="l"/>
              </a:tabLst>
            </a:pPr>
            <a:r>
              <a:rPr sz="2200" dirty="0">
                <a:latin typeface="Times New Roman"/>
                <a:cs typeface="Times New Roman"/>
              </a:rPr>
              <a:t>Руководство</a:t>
            </a:r>
            <a:r>
              <a:rPr sz="2200" spc="35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методическими</a:t>
            </a:r>
            <a:r>
              <a:rPr sz="2200" spc="360" dirty="0"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B04634"/>
                </a:solidFill>
                <a:latin typeface="Times New Roman"/>
                <a:cs typeface="Times New Roman"/>
              </a:rPr>
              <a:t>объединениями</a:t>
            </a:r>
            <a:r>
              <a:rPr sz="2200" spc="355" dirty="0">
                <a:solidFill>
                  <a:srgbClr val="B04634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(методическими/</a:t>
            </a:r>
            <a:r>
              <a:rPr sz="2200" spc="350" dirty="0">
                <a:latin typeface="Times New Roman"/>
                <a:cs typeface="Times New Roman"/>
              </a:rPr>
              <a:t>   </a:t>
            </a:r>
            <a:r>
              <a:rPr sz="2200" spc="-10" dirty="0">
                <a:latin typeface="Times New Roman"/>
                <a:cs typeface="Times New Roman"/>
              </a:rPr>
              <a:t>предметно- 	цикловыми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комиссиями)</a:t>
            </a:r>
            <a:endParaRPr sz="2200">
              <a:latin typeface="Times New Roman"/>
              <a:cs typeface="Times New Roman"/>
            </a:endParaRPr>
          </a:p>
          <a:p>
            <a:pPr marL="186690" marR="5080" lvl="1" indent="-174625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7960" algn="l"/>
              </a:tabLst>
            </a:pPr>
            <a:r>
              <a:rPr sz="2200" spc="-30" dirty="0">
                <a:latin typeface="Times New Roman"/>
                <a:cs typeface="Times New Roman"/>
              </a:rPr>
              <a:t>Научно-</a:t>
            </a:r>
            <a:r>
              <a:rPr sz="2200" dirty="0">
                <a:latin typeface="Times New Roman"/>
                <a:cs typeface="Times New Roman"/>
              </a:rPr>
              <a:t>методическое</a:t>
            </a:r>
            <a:r>
              <a:rPr sz="2200" spc="515" dirty="0">
                <a:latin typeface="Times New Roman"/>
                <a:cs typeface="Times New Roman"/>
              </a:rPr>
              <a:t>    </a:t>
            </a:r>
            <a:r>
              <a:rPr sz="2200" dirty="0">
                <a:latin typeface="Times New Roman"/>
                <a:cs typeface="Times New Roman"/>
              </a:rPr>
              <a:t>сопровождение</a:t>
            </a:r>
            <a:r>
              <a:rPr sz="2200" spc="509" dirty="0">
                <a:latin typeface="Times New Roman"/>
                <a:cs typeface="Times New Roman"/>
              </a:rPr>
              <a:t>    </a:t>
            </a:r>
            <a:r>
              <a:rPr sz="2200" dirty="0">
                <a:latin typeface="Times New Roman"/>
                <a:cs typeface="Times New Roman"/>
              </a:rPr>
              <a:t>педагогических</a:t>
            </a:r>
            <a:r>
              <a:rPr sz="2200" spc="515" dirty="0">
                <a:latin typeface="Times New Roman"/>
                <a:cs typeface="Times New Roman"/>
              </a:rPr>
              <a:t>    </a:t>
            </a:r>
            <a:r>
              <a:rPr sz="2200" dirty="0">
                <a:latin typeface="Times New Roman"/>
                <a:cs typeface="Times New Roman"/>
              </a:rPr>
              <a:t>работников</a:t>
            </a:r>
            <a:r>
              <a:rPr sz="2200" spc="509" dirty="0">
                <a:latin typeface="Times New Roman"/>
                <a:cs typeface="Times New Roman"/>
              </a:rPr>
              <a:t>    </a:t>
            </a:r>
            <a:r>
              <a:rPr sz="2200" spc="-50" dirty="0">
                <a:latin typeface="Times New Roman"/>
                <a:cs typeface="Times New Roman"/>
              </a:rPr>
              <a:t>с 	</a:t>
            </a:r>
            <a:r>
              <a:rPr sz="2200" dirty="0">
                <a:latin typeface="Times New Roman"/>
                <a:cs typeface="Times New Roman"/>
              </a:rPr>
              <a:t>использованием</a:t>
            </a:r>
            <a:r>
              <a:rPr sz="2200" spc="459" dirty="0">
                <a:latin typeface="Times New Roman"/>
                <a:cs typeface="Times New Roman"/>
              </a:rPr>
              <a:t>     </a:t>
            </a:r>
            <a:r>
              <a:rPr sz="2200" dirty="0">
                <a:latin typeface="Times New Roman"/>
                <a:cs typeface="Times New Roman"/>
              </a:rPr>
              <a:t>Единой</a:t>
            </a:r>
            <a:r>
              <a:rPr sz="2200" spc="295" dirty="0">
                <a:latin typeface="Times New Roman"/>
                <a:cs typeface="Times New Roman"/>
              </a:rPr>
              <a:t>    </a:t>
            </a:r>
            <a:r>
              <a:rPr sz="2200" dirty="0">
                <a:latin typeface="Times New Roman"/>
                <a:cs typeface="Times New Roman"/>
              </a:rPr>
              <a:t>федеральной</a:t>
            </a:r>
            <a:r>
              <a:rPr sz="2200" spc="300" dirty="0">
                <a:latin typeface="Times New Roman"/>
                <a:cs typeface="Times New Roman"/>
              </a:rPr>
              <a:t>    </a:t>
            </a:r>
            <a:r>
              <a:rPr sz="2200" dirty="0">
                <a:latin typeface="Times New Roman"/>
                <a:cs typeface="Times New Roman"/>
              </a:rPr>
              <a:t>системы</a:t>
            </a:r>
            <a:r>
              <a:rPr sz="2200" spc="290" dirty="0">
                <a:latin typeface="Times New Roman"/>
                <a:cs typeface="Times New Roman"/>
              </a:rPr>
              <a:t>    </a:t>
            </a:r>
            <a:r>
              <a:rPr sz="2200" spc="-25" dirty="0">
                <a:latin typeface="Times New Roman"/>
                <a:cs typeface="Times New Roman"/>
              </a:rPr>
              <a:t>научно-</a:t>
            </a:r>
            <a:r>
              <a:rPr sz="2200" spc="-10" dirty="0">
                <a:latin typeface="Times New Roman"/>
                <a:cs typeface="Times New Roman"/>
              </a:rPr>
              <a:t>методического 	</a:t>
            </a:r>
            <a:r>
              <a:rPr sz="2200" dirty="0">
                <a:latin typeface="Times New Roman"/>
                <a:cs typeface="Times New Roman"/>
              </a:rPr>
              <a:t>сопровождения</a:t>
            </a:r>
            <a:r>
              <a:rPr sz="2200" spc="2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педагогических</a:t>
            </a:r>
            <a:r>
              <a:rPr sz="2200" spc="2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работников</a:t>
            </a:r>
            <a:r>
              <a:rPr sz="2200" spc="2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2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управленческих</a:t>
            </a:r>
            <a:r>
              <a:rPr sz="2200" spc="30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кадров</a:t>
            </a:r>
            <a:r>
              <a:rPr sz="2200" spc="2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</a:t>
            </a:r>
            <a:r>
              <a:rPr sz="2200" spc="-10" dirty="0">
                <a:solidFill>
                  <a:srgbClr val="B04634"/>
                </a:solidFill>
                <a:latin typeface="Times New Roman"/>
                <a:cs typeface="Times New Roman"/>
              </a:rPr>
              <a:t>ЕФС</a:t>
            </a:r>
            <a:r>
              <a:rPr sz="2200" spc="-10" dirty="0">
                <a:latin typeface="Times New Roman"/>
                <a:cs typeface="Times New Roman"/>
              </a:rPr>
              <a:t>), 	участие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деятельности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B04634"/>
                </a:solidFill>
                <a:latin typeface="Times New Roman"/>
                <a:cs typeface="Times New Roman"/>
              </a:rPr>
              <a:t>регионального</a:t>
            </a:r>
            <a:r>
              <a:rPr sz="2200" spc="-65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B04634"/>
                </a:solidFill>
                <a:latin typeface="Times New Roman"/>
                <a:cs typeface="Times New Roman"/>
              </a:rPr>
              <a:t>методического</a:t>
            </a:r>
            <a:r>
              <a:rPr sz="2200" spc="-50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B04634"/>
                </a:solidFill>
                <a:latin typeface="Times New Roman"/>
                <a:cs typeface="Times New Roman"/>
              </a:rPr>
              <a:t>актива</a:t>
            </a:r>
            <a:endParaRPr sz="2200">
              <a:latin typeface="Times New Roman"/>
              <a:cs typeface="Times New Roman"/>
            </a:endParaRPr>
          </a:p>
          <a:p>
            <a:pPr marL="186690" marR="12700" lvl="1" indent="-174625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7960" algn="l"/>
                <a:tab pos="2463800" algn="l"/>
                <a:tab pos="5874385" algn="l"/>
                <a:tab pos="8809990" algn="l"/>
              </a:tabLst>
            </a:pPr>
            <a:r>
              <a:rPr sz="2200" spc="-10" dirty="0">
                <a:latin typeface="Times New Roman"/>
                <a:cs typeface="Times New Roman"/>
              </a:rPr>
              <a:t>Руководство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экспериментальными,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инновационными,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Times New Roman"/>
                <a:cs typeface="Times New Roman"/>
              </a:rPr>
              <a:t>пилотными, 	</a:t>
            </a:r>
            <a:r>
              <a:rPr sz="2200" spc="-10" dirty="0">
                <a:latin typeface="Times New Roman"/>
                <a:cs typeface="Times New Roman"/>
              </a:rPr>
              <a:t>апробационными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др.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B04634"/>
                </a:solidFill>
                <a:latin typeface="Times New Roman"/>
                <a:cs typeface="Times New Roman"/>
              </a:rPr>
              <a:t>площадками</a:t>
            </a:r>
            <a:r>
              <a:rPr sz="2200" spc="-5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либо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активное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участие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 их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работе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(конкретное 	участие)</a:t>
            </a:r>
            <a:endParaRPr sz="2200">
              <a:latin typeface="Times New Roman"/>
              <a:cs typeface="Times New Roman"/>
            </a:endParaRPr>
          </a:p>
          <a:p>
            <a:pPr marL="186690" marR="8890" lvl="1" indent="-174625" algn="just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187960" algn="l"/>
              </a:tabLst>
            </a:pPr>
            <a:r>
              <a:rPr sz="2200" dirty="0">
                <a:latin typeface="Times New Roman"/>
                <a:cs typeface="Times New Roman"/>
              </a:rPr>
              <a:t>Участие</a:t>
            </a:r>
            <a:r>
              <a:rPr sz="2200" spc="50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50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деятельности</a:t>
            </a:r>
            <a:r>
              <a:rPr sz="2200" spc="509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экспертных</a:t>
            </a:r>
            <a:r>
              <a:rPr sz="2200" spc="509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групп/комиссий,</a:t>
            </a:r>
            <a:r>
              <a:rPr sz="2200" spc="509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экспертного</a:t>
            </a:r>
            <a:r>
              <a:rPr sz="2200" spc="509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совета, 	</a:t>
            </a:r>
            <a:r>
              <a:rPr sz="2200" dirty="0">
                <a:latin typeface="Times New Roman"/>
                <a:cs typeface="Times New Roman"/>
              </a:rPr>
              <a:t>методического</a:t>
            </a:r>
            <a:r>
              <a:rPr sz="2200" spc="450" dirty="0">
                <a:latin typeface="Times New Roman"/>
                <a:cs typeface="Times New Roman"/>
              </a:rPr>
              <a:t>    </a:t>
            </a:r>
            <a:r>
              <a:rPr sz="2200" dirty="0">
                <a:latin typeface="Times New Roman"/>
                <a:cs typeface="Times New Roman"/>
              </a:rPr>
              <a:t>совета,</a:t>
            </a:r>
            <a:r>
              <a:rPr sz="2200" spc="455" dirty="0">
                <a:latin typeface="Times New Roman"/>
                <a:cs typeface="Times New Roman"/>
              </a:rPr>
              <a:t>    </a:t>
            </a:r>
            <a:r>
              <a:rPr sz="2200" dirty="0">
                <a:latin typeface="Times New Roman"/>
                <a:cs typeface="Times New Roman"/>
              </a:rPr>
              <a:t>апелляционных</a:t>
            </a:r>
            <a:r>
              <a:rPr sz="2200" spc="450" dirty="0">
                <a:latin typeface="Times New Roman"/>
                <a:cs typeface="Times New Roman"/>
              </a:rPr>
              <a:t>    </a:t>
            </a:r>
            <a:r>
              <a:rPr sz="2200" dirty="0">
                <a:latin typeface="Times New Roman"/>
                <a:cs typeface="Times New Roman"/>
              </a:rPr>
              <a:t>комиссий,</a:t>
            </a:r>
            <a:r>
              <a:rPr sz="2200" spc="455" dirty="0">
                <a:latin typeface="Times New Roman"/>
                <a:cs typeface="Times New Roman"/>
              </a:rPr>
              <a:t>    </a:t>
            </a:r>
            <a:r>
              <a:rPr sz="2200" spc="-10" dirty="0">
                <a:latin typeface="Times New Roman"/>
                <a:cs typeface="Times New Roman"/>
              </a:rPr>
              <a:t>профессиональных 	</a:t>
            </a:r>
            <a:r>
              <a:rPr sz="2200" spc="-20" dirty="0">
                <a:latin typeface="Times New Roman"/>
                <a:cs typeface="Times New Roman"/>
              </a:rPr>
              <a:t>ассоциаций,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жюри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профессиональных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конкурсов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др.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82558"/>
            <a:ext cx="12192000" cy="875665"/>
            <a:chOff x="0" y="5982558"/>
            <a:chExt cx="12192000" cy="875665"/>
          </a:xfrm>
        </p:grpSpPr>
        <p:sp>
          <p:nvSpPr>
            <p:cNvPr id="3" name="object 3"/>
            <p:cNvSpPr/>
            <p:nvPr/>
          </p:nvSpPr>
          <p:spPr>
            <a:xfrm>
              <a:off x="0" y="6420605"/>
              <a:ext cx="12192000" cy="437515"/>
            </a:xfrm>
            <a:custGeom>
              <a:avLst/>
              <a:gdLst/>
              <a:ahLst/>
              <a:cxnLst/>
              <a:rect l="l" t="t" r="r" b="b"/>
              <a:pathLst>
                <a:path w="12192000" h="437515">
                  <a:moveTo>
                    <a:pt x="12192000" y="0"/>
                  </a:moveTo>
                  <a:lnTo>
                    <a:pt x="0" y="0"/>
                  </a:lnTo>
                  <a:lnTo>
                    <a:pt x="0" y="437392"/>
                  </a:lnTo>
                  <a:lnTo>
                    <a:pt x="12192000" y="4373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5982563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60">
                  <a:moveTo>
                    <a:pt x="5211445" y="15201"/>
                  </a:moveTo>
                  <a:lnTo>
                    <a:pt x="0" y="13957"/>
                  </a:lnTo>
                  <a:lnTo>
                    <a:pt x="0" y="466750"/>
                  </a:lnTo>
                  <a:lnTo>
                    <a:pt x="382892" y="466750"/>
                  </a:lnTo>
                  <a:lnTo>
                    <a:pt x="5211445" y="15201"/>
                  </a:lnTo>
                  <a:close/>
                </a:path>
                <a:path w="12077700" h="467360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50"/>
                  </a:lnTo>
                  <a:lnTo>
                    <a:pt x="12077687" y="466750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74535"/>
              <a:ext cx="6778751" cy="283461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5034" y="814222"/>
            <a:ext cx="10327005" cy="74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100"/>
              </a:spcBef>
            </a:pPr>
            <a:r>
              <a:rPr sz="220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2.Руководство</a:t>
            </a:r>
            <a:r>
              <a:rPr sz="220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разработкой</a:t>
            </a:r>
            <a:r>
              <a:rPr sz="220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программно-</a:t>
            </a:r>
            <a:r>
              <a:rPr sz="220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методического</a:t>
            </a:r>
            <a:r>
              <a:rPr sz="2200" i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сопровождения </a:t>
            </a:r>
            <a:r>
              <a:rPr sz="220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образовательного</a:t>
            </a:r>
            <a:r>
              <a:rPr sz="2200" i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процесса,</a:t>
            </a:r>
            <a:r>
              <a:rPr sz="2200" i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инновационных</a:t>
            </a:r>
            <a:r>
              <a:rPr sz="2200" i="1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20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программ</a:t>
            </a:r>
            <a:r>
              <a:rPr sz="2200" i="1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200" i="1" spc="-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проектов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95006" y="1689607"/>
            <a:ext cx="41313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12314" algn="l"/>
                <a:tab pos="24511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деятельности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по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методическому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5034" y="1689607"/>
            <a:ext cx="19602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960" marR="5080" indent="-17589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187960" algn="l"/>
                <a:tab pos="1677035" algn="l"/>
              </a:tabLst>
            </a:pPr>
            <a:r>
              <a:rPr sz="2000" spc="-10" dirty="0">
                <a:latin typeface="Times New Roman"/>
                <a:cs typeface="Times New Roman"/>
              </a:rPr>
              <a:t>Текущее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6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сопровождению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6609" y="1689607"/>
            <a:ext cx="39122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5"/>
              </a:spcBef>
              <a:tabLst>
                <a:tab pos="1923414" algn="l"/>
                <a:tab pos="237934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перспективное</a:t>
            </a:r>
            <a:r>
              <a:rPr sz="2000" dirty="0">
                <a:latin typeface="Times New Roman"/>
                <a:cs typeface="Times New Roman"/>
              </a:rPr>
              <a:t>		</a:t>
            </a:r>
            <a:r>
              <a:rPr sz="2000" spc="-10" dirty="0">
                <a:solidFill>
                  <a:srgbClr val="B04634"/>
                </a:solidFill>
                <a:latin typeface="Times New Roman"/>
                <a:cs typeface="Times New Roman"/>
              </a:rPr>
              <a:t>планирование </a:t>
            </a:r>
            <a:r>
              <a:rPr sz="2000" spc="-10" dirty="0">
                <a:latin typeface="Times New Roman"/>
                <a:cs typeface="Times New Roman"/>
              </a:rPr>
              <a:t>педагогических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работников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25157" y="1994407"/>
            <a:ext cx="3925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(план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работы,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дорожная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карта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др.)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5034" y="2375662"/>
            <a:ext cx="10718165" cy="3582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960" marR="13335" indent="-175895" algn="just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187960" algn="l"/>
              </a:tabLst>
            </a:pPr>
            <a:r>
              <a:rPr sz="2000" dirty="0">
                <a:latin typeface="Times New Roman"/>
                <a:cs typeface="Times New Roman"/>
              </a:rPr>
              <a:t>Руководство</a:t>
            </a:r>
            <a:r>
              <a:rPr sz="2000" spc="42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разработкой</a:t>
            </a:r>
            <a:r>
              <a:rPr sz="2000" spc="440" dirty="0"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B04634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000" spc="440" dirty="0">
                <a:solidFill>
                  <a:srgbClr val="B04634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B04634"/>
                </a:solidFill>
                <a:latin typeface="Times New Roman"/>
                <a:cs typeface="Times New Roman"/>
              </a:rPr>
              <a:t>программ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434" dirty="0">
                <a:latin typeface="Times New Roman"/>
                <a:cs typeface="Times New Roman"/>
              </a:rPr>
              <a:t>   </a:t>
            </a:r>
            <a:r>
              <a:rPr sz="2000" spc="-25" dirty="0">
                <a:latin typeface="Times New Roman"/>
                <a:cs typeface="Times New Roman"/>
              </a:rPr>
              <a:t>учебно-</a:t>
            </a:r>
            <a:r>
              <a:rPr sz="2000" dirty="0">
                <a:latin typeface="Times New Roman"/>
                <a:cs typeface="Times New Roman"/>
              </a:rPr>
              <a:t>тематических</a:t>
            </a:r>
            <a:r>
              <a:rPr sz="2000" spc="44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планов, </a:t>
            </a:r>
            <a:r>
              <a:rPr sz="2000" dirty="0">
                <a:latin typeface="Times New Roman"/>
                <a:cs typeface="Times New Roman"/>
              </a:rPr>
              <a:t>учебных</a:t>
            </a:r>
            <a:r>
              <a:rPr sz="2000" spc="11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программ</a:t>
            </a:r>
            <a:r>
              <a:rPr sz="2000" spc="10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курсов,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дисциплин</a:t>
            </a:r>
            <a:r>
              <a:rPr sz="2000" spc="1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др.,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методическая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помощь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педагогам</a:t>
            </a:r>
            <a:endParaRPr sz="2000">
              <a:latin typeface="Times New Roman"/>
              <a:cs typeface="Times New Roman"/>
            </a:endParaRPr>
          </a:p>
          <a:p>
            <a:pPr marL="187960" marR="6985" indent="-175895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7960" algn="l"/>
              </a:tabLst>
            </a:pPr>
            <a:r>
              <a:rPr sz="2000" dirty="0">
                <a:latin typeface="Times New Roman"/>
                <a:cs typeface="Times New Roman"/>
              </a:rPr>
              <a:t>Руководство</a:t>
            </a:r>
            <a:r>
              <a:rPr sz="2000" spc="3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разработкой</a:t>
            </a:r>
            <a:r>
              <a:rPr sz="2000" spc="3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документации</a:t>
            </a:r>
            <a:r>
              <a:rPr sz="2000" spc="3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srgbClr val="B04634"/>
                </a:solidFill>
                <a:latin typeface="Times New Roman"/>
                <a:cs typeface="Times New Roman"/>
              </a:rPr>
              <a:t>Положения</a:t>
            </a:r>
            <a:r>
              <a:rPr sz="2000" spc="370" dirty="0">
                <a:solidFill>
                  <a:srgbClr val="B04634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3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др.)</a:t>
            </a:r>
            <a:r>
              <a:rPr sz="2000" spc="3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проведению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творческих </a:t>
            </a:r>
            <a:r>
              <a:rPr sz="2000" dirty="0">
                <a:latin typeface="Times New Roman"/>
                <a:cs typeface="Times New Roman"/>
              </a:rPr>
              <a:t>массовых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мероприятий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(конкурсов,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фестивалей,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слётов,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соревнований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др.),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методическая </a:t>
            </a:r>
            <a:r>
              <a:rPr sz="2000" dirty="0">
                <a:latin typeface="Times New Roman"/>
                <a:cs typeface="Times New Roman"/>
              </a:rPr>
              <a:t>помощь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педагогам</a:t>
            </a:r>
            <a:endParaRPr sz="2000">
              <a:latin typeface="Times New Roman"/>
              <a:cs typeface="Times New Roman"/>
            </a:endParaRPr>
          </a:p>
          <a:p>
            <a:pPr marL="187960" marR="6350" indent="-175895" algn="just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187960" algn="l"/>
              </a:tabLst>
            </a:pPr>
            <a:r>
              <a:rPr sz="2000" dirty="0">
                <a:latin typeface="Times New Roman"/>
                <a:cs typeface="Times New Roman"/>
              </a:rPr>
              <a:t>Разработка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B04634"/>
                </a:solidFill>
                <a:latin typeface="Times New Roman"/>
                <a:cs typeface="Times New Roman"/>
              </a:rPr>
              <a:t>методических</a:t>
            </a:r>
            <a:r>
              <a:rPr sz="2000" spc="190" dirty="0">
                <a:solidFill>
                  <a:srgbClr val="B04634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B04634"/>
                </a:solidFill>
                <a:latin typeface="Times New Roman"/>
                <a:cs typeface="Times New Roman"/>
              </a:rPr>
              <a:t>рекомендаций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памяток,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информационных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др.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материалов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для </a:t>
            </a:r>
            <a:r>
              <a:rPr sz="2000" spc="-10" dirty="0">
                <a:latin typeface="Times New Roman"/>
                <a:cs typeface="Times New Roman"/>
              </a:rPr>
              <a:t>педагогов</a:t>
            </a:r>
            <a:endParaRPr sz="2000">
              <a:latin typeface="Times New Roman"/>
              <a:cs typeface="Times New Roman"/>
            </a:endParaRPr>
          </a:p>
          <a:p>
            <a:pPr marL="187960" marR="11430" indent="-175895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7960" algn="l"/>
              </a:tabLst>
            </a:pPr>
            <a:r>
              <a:rPr sz="2000" dirty="0">
                <a:latin typeface="Times New Roman"/>
                <a:cs typeface="Times New Roman"/>
              </a:rPr>
              <a:t>Разработка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04634"/>
                </a:solidFill>
                <a:latin typeface="Times New Roman"/>
                <a:cs typeface="Times New Roman"/>
              </a:rPr>
              <a:t>системы</a:t>
            </a:r>
            <a:r>
              <a:rPr sz="2000" spc="25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04634"/>
                </a:solidFill>
                <a:latin typeface="Times New Roman"/>
                <a:cs typeface="Times New Roman"/>
              </a:rPr>
              <a:t>диагностики</a:t>
            </a:r>
            <a:r>
              <a:rPr sz="2000" spc="30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мониторинга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целью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отслеживания </a:t>
            </a:r>
            <a:r>
              <a:rPr sz="2000" dirty="0">
                <a:latin typeface="Times New Roman"/>
                <a:cs typeface="Times New Roman"/>
              </a:rPr>
              <a:t>результатов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обучения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 </a:t>
            </a:r>
            <a:r>
              <a:rPr sz="2000" dirty="0">
                <a:latin typeface="Times New Roman"/>
                <a:cs typeface="Times New Roman"/>
              </a:rPr>
              <a:t>развития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обучающихся</a:t>
            </a:r>
            <a:endParaRPr sz="2000">
              <a:latin typeface="Times New Roman"/>
              <a:cs typeface="Times New Roman"/>
            </a:endParaRPr>
          </a:p>
          <a:p>
            <a:pPr marL="187325" indent="-174625" algn="just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187325" algn="l"/>
              </a:tabLst>
            </a:pPr>
            <a:r>
              <a:rPr sz="2000" dirty="0">
                <a:latin typeface="Times New Roman"/>
                <a:cs typeface="Times New Roman"/>
              </a:rPr>
              <a:t>Руководство</a:t>
            </a:r>
            <a:r>
              <a:rPr sz="2000" spc="9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разработкой</a:t>
            </a:r>
            <a:r>
              <a:rPr sz="2000" spc="10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инновационных</a:t>
            </a:r>
            <a:r>
              <a:rPr sz="2000" spc="1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проектов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программ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либо</a:t>
            </a:r>
            <a:r>
              <a:rPr sz="2000" spc="9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активное</a:t>
            </a:r>
            <a:r>
              <a:rPr sz="2000" spc="10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участие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imes New Roman"/>
                <a:cs typeface="Times New Roman"/>
              </a:rPr>
              <a:t>разработке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67318"/>
            <a:ext cx="12192000" cy="890905"/>
            <a:chOff x="0" y="5967318"/>
            <a:chExt cx="12192000" cy="890905"/>
          </a:xfrm>
        </p:grpSpPr>
        <p:sp>
          <p:nvSpPr>
            <p:cNvPr id="3" name="object 3"/>
            <p:cNvSpPr/>
            <p:nvPr/>
          </p:nvSpPr>
          <p:spPr>
            <a:xfrm>
              <a:off x="0" y="6405365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5967323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60">
                  <a:moveTo>
                    <a:pt x="5211445" y="15201"/>
                  </a:moveTo>
                  <a:lnTo>
                    <a:pt x="0" y="13957"/>
                  </a:lnTo>
                  <a:lnTo>
                    <a:pt x="0" y="466737"/>
                  </a:lnTo>
                  <a:lnTo>
                    <a:pt x="382892" y="466737"/>
                  </a:lnTo>
                  <a:lnTo>
                    <a:pt x="5211445" y="15201"/>
                  </a:lnTo>
                  <a:close/>
                </a:path>
                <a:path w="12077700" h="467360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37"/>
                  </a:lnTo>
                  <a:lnTo>
                    <a:pt x="12077687" y="466737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79108"/>
              <a:ext cx="6664451" cy="27889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5928" y="308305"/>
            <a:ext cx="756665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3.Методическая</a:t>
            </a:r>
            <a:r>
              <a:rPr i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поддержка</a:t>
            </a:r>
            <a:r>
              <a:rPr i="1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педагогических</a:t>
            </a:r>
            <a:r>
              <a:rPr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работников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образовательной</a:t>
            </a:r>
            <a:r>
              <a:rPr i="1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организации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88307" y="1194307"/>
            <a:ext cx="6491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62710" algn="l"/>
                <a:tab pos="3243580" algn="l"/>
                <a:tab pos="4658360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поддержка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педагогических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работников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образовательной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9766" y="1499107"/>
            <a:ext cx="62452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19810" algn="l"/>
                <a:tab pos="2426335" algn="l"/>
                <a:tab pos="2752725" algn="l"/>
                <a:tab pos="3873500" algn="l"/>
                <a:tab pos="4196080" algn="l"/>
              </a:tabLst>
            </a:pPr>
            <a:r>
              <a:rPr sz="2000" spc="-25" dirty="0">
                <a:latin typeface="Times New Roman"/>
                <a:cs typeface="Times New Roman"/>
              </a:rPr>
              <a:t>при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подготовке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участию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B04634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solidFill>
                  <a:srgbClr val="B04634"/>
                </a:solidFill>
                <a:latin typeface="Times New Roman"/>
                <a:cs typeface="Times New Roman"/>
              </a:rPr>
              <a:t>профессиональных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6057" y="1194307"/>
            <a:ext cx="1841500" cy="139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794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Методическая организации </a:t>
            </a:r>
            <a:r>
              <a:rPr sz="2000" spc="-10" dirty="0">
                <a:solidFill>
                  <a:srgbClr val="B04634"/>
                </a:solidFill>
                <a:latin typeface="Times New Roman"/>
                <a:cs typeface="Times New Roman"/>
              </a:rPr>
              <a:t>конкурсах</a:t>
            </a:r>
            <a:endParaRPr sz="2000">
              <a:latin typeface="Times New Roman"/>
              <a:cs typeface="Times New Roman"/>
            </a:endParaRPr>
          </a:p>
          <a:p>
            <a:pPr marL="278765" indent="-2660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78765" algn="l"/>
              </a:tabLst>
            </a:pPr>
            <a:r>
              <a:rPr sz="2000" spc="-10" dirty="0">
                <a:latin typeface="Times New Roman"/>
                <a:cs typeface="Times New Roman"/>
              </a:rPr>
              <a:t>Результаты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96866" y="2261362"/>
            <a:ext cx="6584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59205" algn="l"/>
                <a:tab pos="3362960" algn="l"/>
                <a:tab pos="4796790" algn="l"/>
              </a:tabLst>
            </a:pPr>
            <a:r>
              <a:rPr sz="2000" spc="-10" dirty="0">
                <a:latin typeface="Times New Roman"/>
                <a:cs typeface="Times New Roman"/>
              </a:rPr>
              <a:t>участия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педагогических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работников,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подготовленных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2757" y="2566162"/>
            <a:ext cx="5971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imes New Roman"/>
                <a:cs typeface="Times New Roman"/>
              </a:rPr>
              <a:t>педагогом-</a:t>
            </a:r>
            <a:r>
              <a:rPr sz="2000" spc="-10" dirty="0">
                <a:latin typeface="Times New Roman"/>
                <a:cs typeface="Times New Roman"/>
              </a:rPr>
              <a:t>методистом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профессиональных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конкурсах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96057" y="3023362"/>
            <a:ext cx="3204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78765" algn="l"/>
                <a:tab pos="1489710" algn="l"/>
              </a:tabLst>
            </a:pPr>
            <a:r>
              <a:rPr sz="2000" spc="-10" dirty="0">
                <a:latin typeface="Times New Roman"/>
                <a:cs typeface="Times New Roman"/>
              </a:rPr>
              <a:t>Наличие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педагогических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53125" y="3023362"/>
            <a:ext cx="1339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imes New Roman"/>
                <a:cs typeface="Times New Roman"/>
              </a:rPr>
              <a:t>работников,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1132" y="3023362"/>
            <a:ext cx="3444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05050" algn="l"/>
                <a:tab pos="259778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принявших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участие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научно-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62757" y="3328161"/>
            <a:ext cx="3343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72920" algn="l"/>
              </a:tabLst>
            </a:pPr>
            <a:r>
              <a:rPr sz="2000" spc="-10" dirty="0">
                <a:latin typeface="Times New Roman"/>
                <a:cs typeface="Times New Roman"/>
              </a:rPr>
              <a:t>практических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конференциях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52413" y="3328161"/>
            <a:ext cx="46304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2275" algn="l"/>
                <a:tab pos="1275715" algn="l"/>
                <a:tab pos="2786380" algn="l"/>
              </a:tabLst>
            </a:pPr>
            <a:r>
              <a:rPr sz="2000" spc="-5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другие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мероприятия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Times New Roman"/>
                <a:cs typeface="Times New Roman"/>
              </a:rPr>
              <a:t>(подготовленных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62757" y="3632657"/>
            <a:ext cx="25387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latin typeface="Times New Roman"/>
                <a:cs typeface="Times New Roman"/>
              </a:rPr>
              <a:t>педагогом-</a:t>
            </a:r>
            <a:r>
              <a:rPr sz="2000" spc="-10" dirty="0">
                <a:latin typeface="Times New Roman"/>
                <a:cs typeface="Times New Roman"/>
              </a:rPr>
              <a:t>методистом)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96057" y="4090542"/>
            <a:ext cx="3048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78765" algn="l"/>
                <a:tab pos="1518285" algn="l"/>
              </a:tabLst>
            </a:pPr>
            <a:r>
              <a:rPr sz="2000" spc="-10" dirty="0">
                <a:latin typeface="Times New Roman"/>
                <a:cs typeface="Times New Roman"/>
              </a:rPr>
              <a:t>Оказание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методической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38240" y="4090542"/>
            <a:ext cx="9099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помощи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41617" y="4090542"/>
            <a:ext cx="20955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4030" algn="l"/>
              </a:tabLst>
            </a:pPr>
            <a:r>
              <a:rPr sz="2000" spc="-25" dirty="0">
                <a:latin typeface="Times New Roman"/>
                <a:cs typeface="Times New Roman"/>
              </a:rPr>
              <a:t>по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выстраиванию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62757" y="4395342"/>
            <a:ext cx="35217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9970" algn="l"/>
              </a:tabLst>
            </a:pPr>
            <a:r>
              <a:rPr sz="2000" spc="-10" dirty="0">
                <a:solidFill>
                  <a:srgbClr val="B04634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0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B04634"/>
                </a:solidFill>
                <a:latin typeface="Times New Roman"/>
                <a:cs typeface="Times New Roman"/>
              </a:rPr>
              <a:t>маршрутов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89217" y="4395342"/>
            <a:ext cx="787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(ИОМ)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79842" y="4395342"/>
            <a:ext cx="98551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развития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2569" y="4090542"/>
            <a:ext cx="18491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5080" indent="-13716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B04634"/>
                </a:solidFill>
                <a:latin typeface="Times New Roman"/>
                <a:cs typeface="Times New Roman"/>
              </a:rPr>
              <a:t>индивидуальных </a:t>
            </a:r>
            <a:r>
              <a:rPr sz="2000" spc="-20" dirty="0">
                <a:latin typeface="Times New Roman"/>
                <a:cs typeface="Times New Roman"/>
              </a:rPr>
              <a:t>педагогических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62757" y="4700142"/>
            <a:ext cx="821880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4820" algn="l"/>
                <a:tab pos="3698240" algn="l"/>
                <a:tab pos="4354830" algn="l"/>
                <a:tab pos="6142990" algn="l"/>
              </a:tabLst>
            </a:pPr>
            <a:r>
              <a:rPr sz="2000" spc="-10" dirty="0">
                <a:latin typeface="Times New Roman"/>
                <a:cs typeface="Times New Roman"/>
              </a:rPr>
              <a:t>работников,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направленных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преодоление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профессиональных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дефицитов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818" y="643127"/>
            <a:ext cx="9597237" cy="1554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5918550"/>
            <a:ext cx="12192000" cy="939800"/>
            <a:chOff x="0" y="5918550"/>
            <a:chExt cx="12192000" cy="939800"/>
          </a:xfrm>
        </p:grpSpPr>
        <p:sp>
          <p:nvSpPr>
            <p:cNvPr id="4" name="object 4"/>
            <p:cNvSpPr/>
            <p:nvPr/>
          </p:nvSpPr>
          <p:spPr>
            <a:xfrm>
              <a:off x="0" y="6355083"/>
              <a:ext cx="12192000" cy="454025"/>
            </a:xfrm>
            <a:custGeom>
              <a:avLst/>
              <a:gdLst/>
              <a:ahLst/>
              <a:cxnLst/>
              <a:rect l="l" t="t" r="r" b="b"/>
              <a:pathLst>
                <a:path w="12192000" h="454025">
                  <a:moveTo>
                    <a:pt x="12192000" y="0"/>
                  </a:moveTo>
                  <a:lnTo>
                    <a:pt x="0" y="0"/>
                  </a:lnTo>
                  <a:lnTo>
                    <a:pt x="0" y="453478"/>
                  </a:lnTo>
                  <a:lnTo>
                    <a:pt x="12192000" y="45347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300" y="5918555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60">
                  <a:moveTo>
                    <a:pt x="5211445" y="15201"/>
                  </a:moveTo>
                  <a:lnTo>
                    <a:pt x="0" y="13957"/>
                  </a:lnTo>
                  <a:lnTo>
                    <a:pt x="0" y="466737"/>
                  </a:lnTo>
                  <a:lnTo>
                    <a:pt x="382892" y="466737"/>
                  </a:lnTo>
                  <a:lnTo>
                    <a:pt x="5211445" y="15201"/>
                  </a:lnTo>
                  <a:close/>
                </a:path>
                <a:path w="12077700" h="467360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37"/>
                  </a:lnTo>
                  <a:lnTo>
                    <a:pt x="12077687" y="466737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47102"/>
              <a:ext cx="6664451" cy="31089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76731" y="1461262"/>
            <a:ext cx="10750550" cy="3634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325" marR="9525" indent="-175260" algn="just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187325" algn="l"/>
              </a:tabLst>
            </a:pPr>
            <a:r>
              <a:rPr sz="2000" dirty="0">
                <a:latin typeface="Times New Roman"/>
                <a:cs typeface="Times New Roman"/>
              </a:rPr>
              <a:t>Оказание</a:t>
            </a:r>
            <a:r>
              <a:rPr sz="2000" spc="265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методической</a:t>
            </a:r>
            <a:r>
              <a:rPr sz="2000" spc="275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помощи</a:t>
            </a:r>
            <a:r>
              <a:rPr sz="2000" spc="265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педагогическим</a:t>
            </a:r>
            <a:r>
              <a:rPr sz="2000" spc="260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работникам</a:t>
            </a:r>
            <a:r>
              <a:rPr sz="2000" spc="270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2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подготовке</a:t>
            </a:r>
            <a:r>
              <a:rPr sz="2000" spc="260" dirty="0">
                <a:latin typeface="Times New Roman"/>
                <a:cs typeface="Times New Roman"/>
              </a:rPr>
              <a:t>  </a:t>
            </a:r>
            <a:r>
              <a:rPr sz="2000" spc="-50" dirty="0">
                <a:latin typeface="Times New Roman"/>
                <a:cs typeface="Times New Roman"/>
              </a:rPr>
              <a:t>к </a:t>
            </a:r>
            <a:r>
              <a:rPr sz="2000" dirty="0">
                <a:latin typeface="Times New Roman"/>
                <a:cs typeface="Times New Roman"/>
              </a:rPr>
              <a:t>аттестации,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работа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преодолению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профессиональных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04634"/>
                </a:solidFill>
                <a:latin typeface="Times New Roman"/>
                <a:cs typeface="Times New Roman"/>
              </a:rPr>
              <a:t>дефицитов</a:t>
            </a:r>
            <a:r>
              <a:rPr sz="2000" spc="390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педагогов,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выявленных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 </a:t>
            </a:r>
            <a:r>
              <a:rPr sz="2000" dirty="0">
                <a:latin typeface="Times New Roman"/>
                <a:cs typeface="Times New Roman"/>
              </a:rPr>
              <a:t>процессе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аттестации</a:t>
            </a:r>
            <a:endParaRPr sz="2000">
              <a:latin typeface="Times New Roman"/>
              <a:cs typeface="Times New Roman"/>
            </a:endParaRPr>
          </a:p>
          <a:p>
            <a:pPr marL="187325" indent="-174625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7325" algn="l"/>
              </a:tabLst>
            </a:pPr>
            <a:r>
              <a:rPr sz="2000" dirty="0">
                <a:latin typeface="Times New Roman"/>
                <a:cs typeface="Times New Roman"/>
              </a:rPr>
              <a:t>Работа</a:t>
            </a:r>
            <a:r>
              <a:rPr sz="2000" spc="380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380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совершенствованию</a:t>
            </a:r>
            <a:r>
              <a:rPr sz="2000" spc="385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предметных,</a:t>
            </a:r>
            <a:r>
              <a:rPr sz="2000" spc="375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метапредметных</a:t>
            </a:r>
            <a:r>
              <a:rPr sz="2000" spc="385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35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методических</a:t>
            </a:r>
            <a:endParaRPr sz="2000">
              <a:latin typeface="Times New Roman"/>
              <a:cs typeface="Times New Roman"/>
            </a:endParaRPr>
          </a:p>
          <a:p>
            <a:pPr marL="187325" algn="just">
              <a:lnSpc>
                <a:spcPct val="100000"/>
              </a:lnSpc>
            </a:pPr>
            <a:r>
              <a:rPr sz="2000" spc="-30" dirty="0">
                <a:solidFill>
                  <a:srgbClr val="B04634"/>
                </a:solidFill>
                <a:latin typeface="Times New Roman"/>
                <a:cs typeface="Times New Roman"/>
              </a:rPr>
              <a:t>компетенций</a:t>
            </a:r>
            <a:r>
              <a:rPr sz="2000" spc="-95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педагогических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работников</a:t>
            </a:r>
            <a:endParaRPr sz="2000">
              <a:latin typeface="Times New Roman"/>
              <a:cs typeface="Times New Roman"/>
            </a:endParaRPr>
          </a:p>
          <a:p>
            <a:pPr marL="187325" indent="-174625" algn="just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187325" algn="l"/>
              </a:tabLst>
            </a:pPr>
            <a:r>
              <a:rPr sz="2000" dirty="0">
                <a:latin typeface="Times New Roman"/>
                <a:cs typeface="Times New Roman"/>
              </a:rPr>
              <a:t>Оказание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методической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поддержки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B04634"/>
                </a:solidFill>
                <a:latin typeface="Times New Roman"/>
                <a:cs typeface="Times New Roman"/>
              </a:rPr>
              <a:t>молодым</a:t>
            </a:r>
            <a:r>
              <a:rPr sz="2000" spc="-140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B04634"/>
                </a:solidFill>
                <a:latin typeface="Times New Roman"/>
                <a:cs typeface="Times New Roman"/>
              </a:rPr>
              <a:t>педагогам</a:t>
            </a:r>
            <a:endParaRPr sz="2000">
              <a:latin typeface="Times New Roman"/>
              <a:cs typeface="Times New Roman"/>
            </a:endParaRPr>
          </a:p>
          <a:p>
            <a:pPr marL="187325" indent="-174625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7325" algn="l"/>
              </a:tabLst>
            </a:pPr>
            <a:r>
              <a:rPr sz="2000" dirty="0">
                <a:latin typeface="Times New Roman"/>
                <a:cs typeface="Times New Roman"/>
              </a:rPr>
              <a:t>Оказание</a:t>
            </a:r>
            <a:r>
              <a:rPr sz="2000" spc="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методической</a:t>
            </a:r>
            <a:r>
              <a:rPr sz="2000" spc="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помощи</a:t>
            </a:r>
            <a:r>
              <a:rPr sz="2000" spc="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педагогическим</a:t>
            </a:r>
            <a:r>
              <a:rPr sz="2000" spc="9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работникам</a:t>
            </a:r>
            <a:r>
              <a:rPr sz="2000" spc="95" dirty="0"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B04634"/>
                </a:solidFill>
                <a:latin typeface="Times New Roman"/>
                <a:cs typeface="Times New Roman"/>
              </a:rPr>
              <a:t>с</a:t>
            </a:r>
            <a:r>
              <a:rPr sz="2000" spc="85" dirty="0">
                <a:solidFill>
                  <a:srgbClr val="B04634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B04634"/>
                </a:solidFill>
                <a:latin typeface="Times New Roman"/>
                <a:cs typeface="Times New Roman"/>
              </a:rPr>
              <a:t>низкими</a:t>
            </a:r>
            <a:r>
              <a:rPr sz="2000" spc="90" dirty="0">
                <a:solidFill>
                  <a:srgbClr val="B04634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B04634"/>
                </a:solidFill>
                <a:latin typeface="Times New Roman"/>
                <a:cs typeface="Times New Roman"/>
              </a:rPr>
              <a:t>образовательными</a:t>
            </a:r>
            <a:endParaRPr sz="2000">
              <a:latin typeface="Times New Roman"/>
              <a:cs typeface="Times New Roman"/>
            </a:endParaRPr>
          </a:p>
          <a:p>
            <a:pPr marL="187325">
              <a:lnSpc>
                <a:spcPct val="100000"/>
              </a:lnSpc>
            </a:pPr>
            <a:r>
              <a:rPr sz="2000" spc="-10" dirty="0">
                <a:solidFill>
                  <a:srgbClr val="B04634"/>
                </a:solidFill>
                <a:latin typeface="Times New Roman"/>
                <a:cs typeface="Times New Roman"/>
              </a:rPr>
              <a:t>результатами</a:t>
            </a:r>
            <a:endParaRPr sz="2000">
              <a:latin typeface="Times New Roman"/>
              <a:cs typeface="Times New Roman"/>
            </a:endParaRPr>
          </a:p>
          <a:p>
            <a:pPr marL="187325" marR="8890" indent="-17526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87325" algn="l"/>
              </a:tabLst>
            </a:pPr>
            <a:r>
              <a:rPr sz="2000" dirty="0">
                <a:latin typeface="Times New Roman"/>
                <a:cs typeface="Times New Roman"/>
              </a:rPr>
              <a:t>Оказание</a:t>
            </a:r>
            <a:r>
              <a:rPr sz="2000" spc="3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консультативной</a:t>
            </a:r>
            <a:r>
              <a:rPr sz="2000" spc="3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методической</a:t>
            </a:r>
            <a:r>
              <a:rPr sz="2000" spc="3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помощи</a:t>
            </a:r>
            <a:r>
              <a:rPr sz="2000" spc="3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педагогическим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работникам,</a:t>
            </a:r>
            <a:r>
              <a:rPr sz="2000" spc="35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350" dirty="0">
                <a:latin typeface="Times New Roman"/>
                <a:cs typeface="Times New Roman"/>
              </a:rPr>
              <a:t>   </a:t>
            </a:r>
            <a:r>
              <a:rPr sz="2000" spc="-25" dirty="0">
                <a:latin typeface="Times New Roman"/>
                <a:cs typeface="Times New Roman"/>
              </a:rPr>
              <a:t>том </a:t>
            </a:r>
            <a:r>
              <a:rPr sz="2000" dirty="0">
                <a:latin typeface="Times New Roman"/>
                <a:cs typeface="Times New Roman"/>
              </a:rPr>
              <a:t>числе</a:t>
            </a:r>
            <a:r>
              <a:rPr sz="2000" spc="335" dirty="0">
                <a:latin typeface="Times New Roman"/>
                <a:cs typeface="Times New Roman"/>
              </a:rPr>
              <a:t>    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335" dirty="0">
                <a:latin typeface="Times New Roman"/>
                <a:cs typeface="Times New Roman"/>
              </a:rPr>
              <a:t>     </a:t>
            </a:r>
            <a:r>
              <a:rPr sz="2000" dirty="0">
                <a:latin typeface="Times New Roman"/>
                <a:cs typeface="Times New Roman"/>
              </a:rPr>
              <a:t>использованием</a:t>
            </a:r>
            <a:r>
              <a:rPr sz="2000" spc="340" dirty="0">
                <a:latin typeface="Times New Roman"/>
                <a:cs typeface="Times New Roman"/>
              </a:rPr>
              <a:t>     </a:t>
            </a:r>
            <a:r>
              <a:rPr sz="2000" dirty="0">
                <a:latin typeface="Times New Roman"/>
                <a:cs typeface="Times New Roman"/>
              </a:rPr>
              <a:t>современных</a:t>
            </a:r>
            <a:r>
              <a:rPr sz="2000" spc="20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информационных</a:t>
            </a:r>
            <a:r>
              <a:rPr sz="2000" spc="19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технологий</a:t>
            </a:r>
            <a:r>
              <a:rPr sz="2000" spc="19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9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сетевого взаимодействия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818" y="643127"/>
            <a:ext cx="9597237" cy="1554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5918550"/>
            <a:ext cx="12192000" cy="939800"/>
            <a:chOff x="0" y="5918550"/>
            <a:chExt cx="12192000" cy="939800"/>
          </a:xfrm>
        </p:grpSpPr>
        <p:sp>
          <p:nvSpPr>
            <p:cNvPr id="4" name="object 4"/>
            <p:cNvSpPr/>
            <p:nvPr/>
          </p:nvSpPr>
          <p:spPr>
            <a:xfrm>
              <a:off x="0" y="6355083"/>
              <a:ext cx="12192000" cy="454025"/>
            </a:xfrm>
            <a:custGeom>
              <a:avLst/>
              <a:gdLst/>
              <a:ahLst/>
              <a:cxnLst/>
              <a:rect l="l" t="t" r="r" b="b"/>
              <a:pathLst>
                <a:path w="12192000" h="454025">
                  <a:moveTo>
                    <a:pt x="12192000" y="0"/>
                  </a:moveTo>
                  <a:lnTo>
                    <a:pt x="0" y="0"/>
                  </a:lnTo>
                  <a:lnTo>
                    <a:pt x="0" y="453478"/>
                  </a:lnTo>
                  <a:lnTo>
                    <a:pt x="12192000" y="45347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300" y="5918555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60">
                  <a:moveTo>
                    <a:pt x="5211445" y="15201"/>
                  </a:moveTo>
                  <a:lnTo>
                    <a:pt x="0" y="13957"/>
                  </a:lnTo>
                  <a:lnTo>
                    <a:pt x="0" y="466737"/>
                  </a:lnTo>
                  <a:lnTo>
                    <a:pt x="382892" y="466737"/>
                  </a:lnTo>
                  <a:lnTo>
                    <a:pt x="5211445" y="15201"/>
                  </a:lnTo>
                  <a:close/>
                </a:path>
                <a:path w="12077700" h="467360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37"/>
                  </a:lnTo>
                  <a:lnTo>
                    <a:pt x="12077687" y="466737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47102"/>
              <a:ext cx="6664451" cy="31089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76731" y="1461262"/>
            <a:ext cx="104552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4.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b="1" i="1" spc="-35" dirty="0">
                <a:latin typeface="Times New Roman"/>
                <a:cs typeface="Times New Roman"/>
              </a:rPr>
              <a:t>Передача</a:t>
            </a:r>
            <a:r>
              <a:rPr sz="2000" b="1" i="1" spc="-60" dirty="0">
                <a:latin typeface="Times New Roman"/>
                <a:cs typeface="Times New Roman"/>
              </a:rPr>
              <a:t> </a:t>
            </a:r>
            <a:r>
              <a:rPr sz="2000" b="1" i="1" spc="-20" dirty="0">
                <a:latin typeface="Times New Roman"/>
                <a:cs typeface="Times New Roman"/>
              </a:rPr>
              <a:t>опыта</a:t>
            </a:r>
            <a:r>
              <a:rPr sz="2000" b="1" i="1" spc="-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по</a:t>
            </a:r>
            <a:r>
              <a:rPr sz="2000" b="1" i="1" spc="-25" dirty="0">
                <a:latin typeface="Times New Roman"/>
                <a:cs typeface="Times New Roman"/>
              </a:rPr>
              <a:t> применению</a:t>
            </a:r>
            <a:r>
              <a:rPr sz="2000" b="1" i="1" spc="-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в</a:t>
            </a:r>
            <a:r>
              <a:rPr sz="2000" b="1" i="1" spc="-40" dirty="0">
                <a:latin typeface="Times New Roman"/>
                <a:cs typeface="Times New Roman"/>
              </a:rPr>
              <a:t> образовательной</a:t>
            </a:r>
            <a:r>
              <a:rPr sz="2000" b="1" i="1" spc="-55" dirty="0">
                <a:latin typeface="Times New Roman"/>
                <a:cs typeface="Times New Roman"/>
              </a:rPr>
              <a:t> </a:t>
            </a:r>
            <a:r>
              <a:rPr sz="2000" b="1" i="1" spc="-30" dirty="0">
                <a:latin typeface="Times New Roman"/>
                <a:cs typeface="Times New Roman"/>
              </a:rPr>
              <a:t>организации</a:t>
            </a:r>
            <a:r>
              <a:rPr sz="2000" b="1" i="1" spc="-180" dirty="0">
                <a:latin typeface="Times New Roman"/>
                <a:cs typeface="Times New Roman"/>
              </a:rPr>
              <a:t> </a:t>
            </a:r>
            <a:r>
              <a:rPr sz="2000" b="1" i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авторских</a:t>
            </a:r>
            <a:r>
              <a:rPr sz="2000" b="1" i="1" spc="-75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Times New Roman"/>
                <a:cs typeface="Times New Roman"/>
              </a:rPr>
              <a:t>учебных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и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(или) </a:t>
            </a:r>
            <a:r>
              <a:rPr sz="2000" b="1" i="1" spc="-35" dirty="0">
                <a:latin typeface="Times New Roman"/>
                <a:cs typeface="Times New Roman"/>
              </a:rPr>
              <a:t>учебно-</a:t>
            </a:r>
            <a:r>
              <a:rPr sz="2000" b="1" i="1" spc="-40" dirty="0">
                <a:latin typeface="Times New Roman"/>
                <a:cs typeface="Times New Roman"/>
              </a:rPr>
              <a:t>методических</a:t>
            </a:r>
            <a:r>
              <a:rPr sz="2000" b="1" i="1" spc="-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разработок.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3285" y="2299157"/>
            <a:ext cx="35172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04670" algn="l"/>
              </a:tabLst>
            </a:pPr>
            <a:r>
              <a:rPr sz="2000" spc="-10" dirty="0">
                <a:latin typeface="Times New Roman"/>
                <a:cs typeface="Times New Roman"/>
              </a:rPr>
              <a:t>конференциях,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педагогических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72383" y="2299157"/>
            <a:ext cx="123063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imes New Roman"/>
                <a:cs typeface="Times New Roman"/>
              </a:rPr>
              <a:t>на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imes New Roman"/>
                <a:cs typeface="Times New Roman"/>
              </a:rPr>
              <a:t>семинарах,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79975" y="2299157"/>
            <a:ext cx="248920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latin typeface="Times New Roman"/>
                <a:cs typeface="Times New Roman"/>
              </a:rPr>
              <a:t>научно-</a:t>
            </a:r>
            <a:r>
              <a:rPr sz="2000" spc="-10" dirty="0">
                <a:latin typeface="Times New Roman"/>
                <a:cs typeface="Times New Roman"/>
              </a:rPr>
              <a:t>практических</a:t>
            </a:r>
            <a:endParaRPr sz="2000">
              <a:latin typeface="Times New Roman"/>
              <a:cs typeface="Times New Roman"/>
            </a:endParaRPr>
          </a:p>
          <a:p>
            <a:pPr marL="98044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imes New Roman"/>
                <a:cs typeface="Times New Roman"/>
              </a:rPr>
              <a:t>методических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11236" y="2604643"/>
            <a:ext cx="1545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imes New Roman"/>
                <a:cs typeface="Times New Roman"/>
              </a:rPr>
              <a:t>объединениях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5092" y="2299157"/>
            <a:ext cx="192278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Выступления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imes New Roman"/>
                <a:cs typeface="Times New Roman"/>
              </a:rPr>
              <a:t>чтениях,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000" spc="114" dirty="0">
                <a:latin typeface="Times New Roman"/>
                <a:cs typeface="Times New Roman"/>
              </a:rPr>
              <a:t>организации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0171" y="2604643"/>
            <a:ext cx="812101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000115">
              <a:lnSpc>
                <a:spcPct val="100000"/>
              </a:lnSpc>
              <a:spcBef>
                <a:spcPts val="105"/>
              </a:spcBef>
              <a:tabLst>
                <a:tab pos="897890" algn="l"/>
                <a:tab pos="2467610" algn="l"/>
                <a:tab pos="4235450" algn="l"/>
                <a:tab pos="5683885" algn="l"/>
                <a:tab pos="6052820" algn="l"/>
              </a:tabLst>
            </a:pPr>
            <a:r>
              <a:rPr sz="2000" spc="114" dirty="0">
                <a:latin typeface="Times New Roman"/>
                <a:cs typeface="Times New Roman"/>
              </a:rPr>
              <a:t>образовательной </a:t>
            </a:r>
            <a:r>
              <a:rPr sz="2000" spc="-10" dirty="0">
                <a:latin typeface="Times New Roman"/>
                <a:cs typeface="Times New Roman"/>
              </a:rPr>
              <a:t>(опыт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применения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методических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разработок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профессиональной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5092" y="3214243"/>
            <a:ext cx="10299065" cy="2541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деятельности,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том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числе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экспериментальной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инновационной).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800"/>
              </a:spcBef>
              <a:buFont typeface="Wingdings"/>
              <a:buChar char="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Организация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участия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педагогов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мероприятиях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распространению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опыта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практических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результатов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профессиональной </a:t>
            </a:r>
            <a:r>
              <a:rPr sz="2000" spc="-10" dirty="0">
                <a:latin typeface="Times New Roman"/>
                <a:cs typeface="Times New Roman"/>
              </a:rPr>
              <a:t>деятельности.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800"/>
              </a:spcBef>
              <a:buFont typeface="Wingdings"/>
              <a:buChar char=""/>
              <a:tabLst>
                <a:tab pos="354965" algn="l"/>
              </a:tabLst>
            </a:pPr>
            <a:r>
              <a:rPr sz="2000" spc="-25" dirty="0">
                <a:latin typeface="Times New Roman"/>
                <a:cs typeface="Times New Roman"/>
              </a:rPr>
              <a:t>Методическая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поддержка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авторов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педагогических </a:t>
            </a:r>
            <a:r>
              <a:rPr sz="2000" spc="-25" dirty="0">
                <a:latin typeface="Times New Roman"/>
                <a:cs typeface="Times New Roman"/>
              </a:rPr>
              <a:t>продуктов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грантовых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программах.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800"/>
              </a:spcBef>
              <a:buFont typeface="Wingdings"/>
              <a:buChar char=""/>
              <a:tabLst>
                <a:tab pos="354965" algn="l"/>
                <a:tab pos="4879340" algn="l"/>
                <a:tab pos="6687820" algn="l"/>
                <a:tab pos="9456420" algn="l"/>
              </a:tabLst>
            </a:pPr>
            <a:r>
              <a:rPr sz="2000" dirty="0">
                <a:latin typeface="Times New Roman"/>
                <a:cs typeface="Times New Roman"/>
              </a:rPr>
              <a:t>Проведение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мастер-</a:t>
            </a:r>
            <a:r>
              <a:rPr sz="2000" dirty="0">
                <a:latin typeface="Times New Roman"/>
                <a:cs typeface="Times New Roman"/>
              </a:rPr>
              <a:t>классов,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тренингов,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педагогических</a:t>
            </a:r>
            <a:r>
              <a:rPr sz="2000" dirty="0">
                <a:latin typeface="Times New Roman"/>
                <a:cs typeface="Times New Roman"/>
              </a:rPr>
              <a:t>	чтений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привлечением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авторов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педагогических</a:t>
            </a:r>
            <a:r>
              <a:rPr sz="2000" spc="-10" dirty="0">
                <a:latin typeface="Times New Roman"/>
                <a:cs typeface="Times New Roman"/>
              </a:rPr>
              <a:t> продуктов.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67318"/>
            <a:ext cx="12192000" cy="890905"/>
            <a:chOff x="0" y="5967318"/>
            <a:chExt cx="12192000" cy="890905"/>
          </a:xfrm>
        </p:grpSpPr>
        <p:sp>
          <p:nvSpPr>
            <p:cNvPr id="3" name="object 3"/>
            <p:cNvSpPr/>
            <p:nvPr/>
          </p:nvSpPr>
          <p:spPr>
            <a:xfrm>
              <a:off x="0" y="6405365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5967323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60">
                  <a:moveTo>
                    <a:pt x="5211445" y="15201"/>
                  </a:moveTo>
                  <a:lnTo>
                    <a:pt x="0" y="13957"/>
                  </a:lnTo>
                  <a:lnTo>
                    <a:pt x="0" y="466737"/>
                  </a:lnTo>
                  <a:lnTo>
                    <a:pt x="382892" y="466737"/>
                  </a:lnTo>
                  <a:lnTo>
                    <a:pt x="5211445" y="15201"/>
                  </a:lnTo>
                  <a:close/>
                </a:path>
                <a:path w="12077700" h="467360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37"/>
                  </a:lnTo>
                  <a:lnTo>
                    <a:pt x="12077687" y="466737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93764"/>
              <a:ext cx="6664451" cy="36423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9243" y="928877"/>
            <a:ext cx="93287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90" dirty="0">
                <a:solidFill>
                  <a:srgbClr val="000000"/>
                </a:solidFill>
                <a:latin typeface="Tahoma"/>
                <a:cs typeface="Tahoma"/>
              </a:rPr>
              <a:t>Не</a:t>
            </a:r>
            <a:r>
              <a:rPr sz="3200" b="0" spc="-1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200" b="0" spc="-30" dirty="0">
                <a:solidFill>
                  <a:srgbClr val="000000"/>
                </a:solidFill>
                <a:latin typeface="Tahoma"/>
                <a:cs typeface="Tahoma"/>
              </a:rPr>
              <a:t>является</a:t>
            </a:r>
            <a:r>
              <a:rPr sz="3200" b="0" spc="-1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200" b="0" spc="260" dirty="0">
                <a:solidFill>
                  <a:srgbClr val="000000"/>
                </a:solidFill>
                <a:latin typeface="Tahoma"/>
                <a:cs typeface="Tahoma"/>
              </a:rPr>
              <a:t>методическим</a:t>
            </a:r>
            <a:r>
              <a:rPr sz="3200" b="0" spc="-1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200" b="0" spc="280" dirty="0">
                <a:solidFill>
                  <a:srgbClr val="000000"/>
                </a:solidFill>
                <a:latin typeface="Tahoma"/>
                <a:cs typeface="Tahoma"/>
              </a:rPr>
              <a:t>сопровождением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1298" y="1835023"/>
            <a:ext cx="7876540" cy="131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415487"/>
              </a:buClr>
              <a:buFont typeface="Microsoft Sans Serif"/>
              <a:buChar char="•"/>
              <a:tabLst>
                <a:tab pos="240665" algn="l"/>
              </a:tabLst>
            </a:pPr>
            <a:r>
              <a:rPr sz="2000" spc="114" dirty="0">
                <a:latin typeface="Tahoma"/>
                <a:cs typeface="Tahoma"/>
              </a:rPr>
              <a:t>Участие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245" dirty="0">
                <a:latin typeface="Tahoma"/>
                <a:cs typeface="Tahoma"/>
              </a:rPr>
              <a:t>самого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125" dirty="0">
                <a:latin typeface="Tahoma"/>
                <a:cs typeface="Tahoma"/>
              </a:rPr>
              <a:t>педагога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125" dirty="0">
                <a:latin typeface="Tahoma"/>
                <a:cs typeface="Tahoma"/>
              </a:rPr>
              <a:t>в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170" dirty="0">
                <a:latin typeface="Tahoma"/>
                <a:cs typeface="Tahoma"/>
              </a:rPr>
              <a:t>профессиональных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130" dirty="0">
                <a:latin typeface="Tahoma"/>
                <a:cs typeface="Tahoma"/>
              </a:rPr>
              <a:t>конкурсах</a:t>
            </a:r>
            <a:endParaRPr sz="2000" dirty="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1475"/>
              </a:spcBef>
              <a:buClr>
                <a:srgbClr val="415487"/>
              </a:buClr>
              <a:buFont typeface="Microsoft Sans Serif"/>
              <a:buChar char="•"/>
              <a:tabLst>
                <a:tab pos="240665" algn="l"/>
              </a:tabLst>
            </a:pPr>
            <a:r>
              <a:rPr sz="2000" spc="160" dirty="0">
                <a:latin typeface="Tahoma"/>
                <a:cs typeface="Tahoma"/>
              </a:rPr>
              <a:t>Работа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370" dirty="0">
                <a:latin typeface="Tahoma"/>
                <a:cs typeface="Tahoma"/>
              </a:rPr>
              <a:t>с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165" dirty="0" err="1">
                <a:latin typeface="Tahoma"/>
                <a:cs typeface="Tahoma"/>
              </a:rPr>
              <a:t>учащимися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25" dirty="0">
                <a:latin typeface="Tahoma"/>
                <a:cs typeface="Tahoma"/>
              </a:rPr>
              <a:t>в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любых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направлениях</a:t>
            </a:r>
            <a:endParaRPr sz="2000" dirty="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Clr>
                <a:srgbClr val="415487"/>
              </a:buClr>
              <a:buFont typeface="Microsoft Sans Serif"/>
              <a:buChar char="•"/>
              <a:tabLst>
                <a:tab pos="240665" algn="l"/>
              </a:tabLst>
            </a:pPr>
            <a:r>
              <a:rPr sz="2000" spc="145" dirty="0">
                <a:latin typeface="Tahoma"/>
                <a:cs typeface="Tahoma"/>
              </a:rPr>
              <a:t>Разработка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урока/занятия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140" dirty="0">
                <a:latin typeface="Tahoma"/>
                <a:cs typeface="Tahoma"/>
              </a:rPr>
              <a:t>по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210" dirty="0">
                <a:latin typeface="Tahoma"/>
                <a:cs typeface="Tahoma"/>
              </a:rPr>
              <a:t>преподаваемому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150" dirty="0">
                <a:latin typeface="Tahoma"/>
                <a:cs typeface="Tahoma"/>
              </a:rPr>
              <a:t>предмету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6784"/>
            <a:ext cx="12192000" cy="6649720"/>
            <a:chOff x="0" y="176784"/>
            <a:chExt cx="12192000" cy="664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7818" y="643128"/>
              <a:ext cx="9597237" cy="1554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176784"/>
              <a:ext cx="11858243" cy="65699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26373" y="407670"/>
              <a:ext cx="3750945" cy="586740"/>
            </a:xfrm>
            <a:custGeom>
              <a:avLst/>
              <a:gdLst/>
              <a:ahLst/>
              <a:cxnLst/>
              <a:rect l="l" t="t" r="r" b="b"/>
              <a:pathLst>
                <a:path w="3750945" h="586740">
                  <a:moveTo>
                    <a:pt x="1382268" y="586739"/>
                  </a:moveTo>
                  <a:lnTo>
                    <a:pt x="3750945" y="586739"/>
                  </a:lnTo>
                </a:path>
                <a:path w="3750945" h="586740">
                  <a:moveTo>
                    <a:pt x="0" y="0"/>
                  </a:moveTo>
                  <a:lnTo>
                    <a:pt x="3683761" y="0"/>
                  </a:lnTo>
                </a:path>
                <a:path w="3750945" h="586740">
                  <a:moveTo>
                    <a:pt x="1272540" y="259079"/>
                  </a:moveTo>
                  <a:lnTo>
                    <a:pt x="3641217" y="259079"/>
                  </a:lnTo>
                </a:path>
              </a:pathLst>
            </a:custGeom>
            <a:ln w="38100">
              <a:solidFill>
                <a:srgbClr val="008A5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672" y="195072"/>
              <a:ext cx="943356" cy="11643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60480" y="6138672"/>
              <a:ext cx="388620" cy="3886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298685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632704"/>
              <a:ext cx="12192000" cy="475615"/>
            </a:xfrm>
            <a:custGeom>
              <a:avLst/>
              <a:gdLst/>
              <a:ahLst/>
              <a:cxnLst/>
              <a:rect l="l" t="t" r="r" b="b"/>
              <a:pathLst>
                <a:path w="12192000" h="475614">
                  <a:moveTo>
                    <a:pt x="5211445" y="23685"/>
                  </a:moveTo>
                  <a:lnTo>
                    <a:pt x="0" y="22440"/>
                  </a:lnTo>
                  <a:lnTo>
                    <a:pt x="0" y="475221"/>
                  </a:lnTo>
                  <a:lnTo>
                    <a:pt x="382892" y="475221"/>
                  </a:lnTo>
                  <a:lnTo>
                    <a:pt x="5211445" y="23685"/>
                  </a:lnTo>
                  <a:close/>
                </a:path>
                <a:path w="12192000" h="475614">
                  <a:moveTo>
                    <a:pt x="12192000" y="0"/>
                  </a:moveTo>
                  <a:lnTo>
                    <a:pt x="11522202" y="49682"/>
                  </a:lnTo>
                  <a:lnTo>
                    <a:pt x="922782" y="475221"/>
                  </a:lnTo>
                  <a:lnTo>
                    <a:pt x="12192000" y="47522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395" y="6393178"/>
              <a:ext cx="6780276" cy="43281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163317" y="1268348"/>
            <a:ext cx="760857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B60"/>
                </a:solidFill>
                <a:latin typeface="Arial"/>
                <a:cs typeface="Arial"/>
              </a:rPr>
              <a:t>«Порядок</a:t>
            </a:r>
            <a:r>
              <a:rPr sz="2400" b="1" spc="-114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52B60"/>
                </a:solidFill>
                <a:latin typeface="Arial"/>
                <a:cs typeface="Arial"/>
              </a:rPr>
              <a:t>проведения</a:t>
            </a:r>
            <a:r>
              <a:rPr sz="2400" b="1" spc="-10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52B60"/>
                </a:solidFill>
                <a:latin typeface="Arial"/>
                <a:cs typeface="Arial"/>
              </a:rPr>
              <a:t>аттестации</a:t>
            </a:r>
            <a:r>
              <a:rPr sz="2400" b="1" spc="-7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52B60"/>
                </a:solidFill>
                <a:latin typeface="Arial"/>
                <a:cs typeface="Arial"/>
              </a:rPr>
              <a:t>педагогических работников</a:t>
            </a:r>
            <a:r>
              <a:rPr sz="2400" b="1" spc="-7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52B60"/>
                </a:solidFill>
                <a:latin typeface="Arial"/>
                <a:cs typeface="Arial"/>
              </a:rPr>
              <a:t>организаций,</a:t>
            </a:r>
            <a:r>
              <a:rPr sz="2400" b="1" spc="-8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52B60"/>
                </a:solidFill>
                <a:latin typeface="Arial"/>
                <a:cs typeface="Arial"/>
              </a:rPr>
              <a:t>осуществляющих образовательную</a:t>
            </a:r>
            <a:r>
              <a:rPr sz="2400" b="1" spc="-13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52B60"/>
                </a:solidFill>
                <a:latin typeface="Arial"/>
                <a:cs typeface="Arial"/>
              </a:rPr>
              <a:t>деятельность»</a:t>
            </a:r>
            <a:endParaRPr sz="2400">
              <a:latin typeface="Arial"/>
              <a:cs typeface="Arial"/>
            </a:endParaRPr>
          </a:p>
          <a:p>
            <a:pPr marL="464820" marR="372110" algn="ctr">
              <a:lnSpc>
                <a:spcPct val="100000"/>
              </a:lnSpc>
            </a:pPr>
            <a:r>
              <a:rPr sz="2400" spc="-20" dirty="0">
                <a:solidFill>
                  <a:srgbClr val="252B60"/>
                </a:solidFill>
                <a:latin typeface="Microsoft Sans Serif"/>
                <a:cs typeface="Microsoft Sans Serif"/>
              </a:rPr>
              <a:t>Приказ</a:t>
            </a:r>
            <a:r>
              <a:rPr sz="2400" spc="-100" dirty="0">
                <a:solidFill>
                  <a:srgbClr val="252B6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52B60"/>
                </a:solidFill>
                <a:latin typeface="Microsoft Sans Serif"/>
                <a:cs typeface="Microsoft Sans Serif"/>
              </a:rPr>
              <a:t>министерства</a:t>
            </a:r>
            <a:r>
              <a:rPr sz="2400" spc="-110" dirty="0">
                <a:solidFill>
                  <a:srgbClr val="252B6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52B60"/>
                </a:solidFill>
                <a:latin typeface="Microsoft Sans Serif"/>
                <a:cs typeface="Microsoft Sans Serif"/>
              </a:rPr>
              <a:t>просвещения</a:t>
            </a:r>
            <a:r>
              <a:rPr sz="2400" spc="-80" dirty="0">
                <a:solidFill>
                  <a:srgbClr val="252B6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52B60"/>
                </a:solidFill>
                <a:latin typeface="Microsoft Sans Serif"/>
                <a:cs typeface="Microsoft Sans Serif"/>
              </a:rPr>
              <a:t>Российской Федерации</a:t>
            </a:r>
            <a:endParaRPr sz="2400">
              <a:latin typeface="Microsoft Sans Serif"/>
              <a:cs typeface="Microsoft Sans Serif"/>
            </a:endParaRPr>
          </a:p>
          <a:p>
            <a:pPr marL="1270" algn="ctr">
              <a:lnSpc>
                <a:spcPct val="100000"/>
              </a:lnSpc>
            </a:pPr>
            <a:r>
              <a:rPr sz="2400" dirty="0">
                <a:solidFill>
                  <a:srgbClr val="252B60"/>
                </a:solidFill>
                <a:latin typeface="Microsoft Sans Serif"/>
                <a:cs typeface="Microsoft Sans Serif"/>
              </a:rPr>
              <a:t>от</a:t>
            </a:r>
            <a:r>
              <a:rPr sz="2400" spc="-60" dirty="0">
                <a:solidFill>
                  <a:srgbClr val="252B60"/>
                </a:solidFill>
                <a:latin typeface="Microsoft Sans Serif"/>
                <a:cs typeface="Microsoft Sans Serif"/>
              </a:rPr>
              <a:t> </a:t>
            </a:r>
            <a:r>
              <a:rPr sz="2400" b="1" dirty="0">
                <a:solidFill>
                  <a:srgbClr val="252B60"/>
                </a:solidFill>
                <a:latin typeface="Arial"/>
                <a:cs typeface="Arial"/>
              </a:rPr>
              <a:t>24.03.2023</a:t>
            </a:r>
            <a:r>
              <a:rPr sz="2400" b="1" spc="-8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52B60"/>
                </a:solidFill>
                <a:latin typeface="Arial"/>
                <a:cs typeface="Arial"/>
              </a:rPr>
              <a:t>№</a:t>
            </a:r>
            <a:r>
              <a:rPr sz="2400" b="1" spc="-9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252B60"/>
                </a:solidFill>
                <a:latin typeface="Arial"/>
                <a:cs typeface="Arial"/>
              </a:rPr>
              <a:t>196</a:t>
            </a:r>
            <a:endParaRPr sz="2400">
              <a:latin typeface="Arial"/>
              <a:cs typeface="Arial"/>
            </a:endParaRPr>
          </a:p>
          <a:p>
            <a:pPr marL="1844675" marR="1834514" algn="ctr">
              <a:lnSpc>
                <a:spcPct val="100000"/>
              </a:lnSpc>
            </a:pPr>
            <a:r>
              <a:rPr sz="2400" b="1" dirty="0">
                <a:solidFill>
                  <a:srgbClr val="252B60"/>
                </a:solidFill>
                <a:latin typeface="Arial"/>
                <a:cs typeface="Arial"/>
              </a:rPr>
              <a:t>вступил</a:t>
            </a:r>
            <a:r>
              <a:rPr sz="2400" b="1" spc="-5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52B60"/>
                </a:solidFill>
                <a:latin typeface="Arial"/>
                <a:cs typeface="Arial"/>
              </a:rPr>
              <a:t>в</a:t>
            </a:r>
            <a:r>
              <a:rPr sz="2400" b="1" spc="-9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52B60"/>
                </a:solidFill>
                <a:latin typeface="Arial"/>
                <a:cs typeface="Arial"/>
              </a:rPr>
              <a:t>силу</a:t>
            </a:r>
            <a:r>
              <a:rPr sz="2400" b="1" spc="-8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52B60"/>
                </a:solidFill>
                <a:latin typeface="Arial"/>
                <a:cs typeface="Arial"/>
              </a:rPr>
              <a:t>01.09.2023 </a:t>
            </a:r>
            <a:r>
              <a:rPr sz="2400" b="1" dirty="0">
                <a:solidFill>
                  <a:srgbClr val="252B60"/>
                </a:solidFill>
                <a:latin typeface="Arial"/>
                <a:cs typeface="Arial"/>
              </a:rPr>
              <a:t>срок</a:t>
            </a:r>
            <a:r>
              <a:rPr sz="2400" b="1" spc="-7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52B60"/>
                </a:solidFill>
                <a:latin typeface="Arial"/>
                <a:cs typeface="Arial"/>
              </a:rPr>
              <a:t>действия</a:t>
            </a:r>
            <a:r>
              <a:rPr sz="2400" b="1" spc="-3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52B60"/>
                </a:solidFill>
                <a:latin typeface="Arial"/>
                <a:cs typeface="Arial"/>
              </a:rPr>
              <a:t>31.08.2029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6784"/>
            <a:ext cx="12192000" cy="6649720"/>
            <a:chOff x="0" y="176784"/>
            <a:chExt cx="12192000" cy="664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7818" y="643128"/>
              <a:ext cx="9597237" cy="1554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176784"/>
              <a:ext cx="11858243" cy="65699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26373" y="407670"/>
              <a:ext cx="3750945" cy="586740"/>
            </a:xfrm>
            <a:custGeom>
              <a:avLst/>
              <a:gdLst/>
              <a:ahLst/>
              <a:cxnLst/>
              <a:rect l="l" t="t" r="r" b="b"/>
              <a:pathLst>
                <a:path w="3750945" h="586740">
                  <a:moveTo>
                    <a:pt x="1382268" y="586739"/>
                  </a:moveTo>
                  <a:lnTo>
                    <a:pt x="3750945" y="586739"/>
                  </a:lnTo>
                </a:path>
                <a:path w="3750945" h="586740">
                  <a:moveTo>
                    <a:pt x="0" y="0"/>
                  </a:moveTo>
                  <a:lnTo>
                    <a:pt x="3683761" y="0"/>
                  </a:lnTo>
                </a:path>
                <a:path w="3750945" h="586740">
                  <a:moveTo>
                    <a:pt x="1272540" y="259079"/>
                  </a:moveTo>
                  <a:lnTo>
                    <a:pt x="3641217" y="259079"/>
                  </a:lnTo>
                </a:path>
              </a:pathLst>
            </a:custGeom>
            <a:ln w="38100">
              <a:solidFill>
                <a:srgbClr val="008A5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672" y="195072"/>
              <a:ext cx="943356" cy="11643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60480" y="6138672"/>
              <a:ext cx="388620" cy="3886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298685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632704"/>
              <a:ext cx="12192000" cy="475615"/>
            </a:xfrm>
            <a:custGeom>
              <a:avLst/>
              <a:gdLst/>
              <a:ahLst/>
              <a:cxnLst/>
              <a:rect l="l" t="t" r="r" b="b"/>
              <a:pathLst>
                <a:path w="12192000" h="475614">
                  <a:moveTo>
                    <a:pt x="5211445" y="23685"/>
                  </a:moveTo>
                  <a:lnTo>
                    <a:pt x="0" y="22440"/>
                  </a:lnTo>
                  <a:lnTo>
                    <a:pt x="0" y="475221"/>
                  </a:lnTo>
                  <a:lnTo>
                    <a:pt x="382892" y="475221"/>
                  </a:lnTo>
                  <a:lnTo>
                    <a:pt x="5211445" y="23685"/>
                  </a:lnTo>
                  <a:close/>
                </a:path>
                <a:path w="12192000" h="475614">
                  <a:moveTo>
                    <a:pt x="12192000" y="0"/>
                  </a:moveTo>
                  <a:lnTo>
                    <a:pt x="11522202" y="49682"/>
                  </a:lnTo>
                  <a:lnTo>
                    <a:pt x="922782" y="475221"/>
                  </a:lnTo>
                  <a:lnTo>
                    <a:pt x="12192000" y="47522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395" y="6393178"/>
              <a:ext cx="6780276" cy="43281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114413" y="1661540"/>
            <a:ext cx="4439920" cy="4472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27940" indent="-317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Приказ</a:t>
            </a:r>
            <a:r>
              <a:rPr sz="1800" b="1" spc="-4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министерства</a:t>
            </a:r>
            <a:r>
              <a:rPr sz="1800" b="1" spc="-1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образования</a:t>
            </a:r>
            <a:r>
              <a:rPr sz="1800" b="1" spc="-50" dirty="0">
                <a:solidFill>
                  <a:srgbClr val="252B60"/>
                </a:solidFill>
                <a:latin typeface="Arial"/>
                <a:cs typeface="Arial"/>
              </a:rPr>
              <a:t> и </a:t>
            </a: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науки</a:t>
            </a:r>
            <a:r>
              <a:rPr sz="1800" b="1" spc="-2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Хабаровского</a:t>
            </a:r>
            <a:r>
              <a:rPr sz="1800" b="1" spc="-3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края</a:t>
            </a:r>
            <a:r>
              <a:rPr sz="1800" b="1" spc="-5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«О</a:t>
            </a:r>
            <a:r>
              <a:rPr sz="1800" b="1" spc="-3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внесении изменений</a:t>
            </a:r>
            <a:r>
              <a:rPr sz="1800" b="1" spc="-5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в</a:t>
            </a:r>
            <a:r>
              <a:rPr sz="1800" b="1" spc="-6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отдельные</a:t>
            </a:r>
            <a:r>
              <a:rPr sz="1800" b="1" spc="-4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приказы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министерства</a:t>
            </a:r>
            <a:r>
              <a:rPr sz="1800" b="1" spc="2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образования</a:t>
            </a:r>
            <a:r>
              <a:rPr sz="1800" b="1" spc="-2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и</a:t>
            </a:r>
            <a:r>
              <a:rPr sz="1800" b="1" spc="-3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науки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Хабаровского</a:t>
            </a:r>
            <a:r>
              <a:rPr sz="1800" b="1" spc="-2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края»</a:t>
            </a:r>
            <a:r>
              <a:rPr sz="1800" b="1" spc="-5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№</a:t>
            </a:r>
            <a:r>
              <a:rPr sz="1800" b="1" spc="-4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71</a:t>
            </a:r>
            <a:r>
              <a:rPr sz="1800" b="1" spc="-3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от</a:t>
            </a:r>
            <a:r>
              <a:rPr sz="1800" b="1" spc="-4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13.11.2023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 dirty="0">
              <a:latin typeface="Arial"/>
              <a:cs typeface="Arial"/>
            </a:endParaRPr>
          </a:p>
          <a:p>
            <a:pPr marL="186055" marR="171450" algn="ctr">
              <a:lnSpc>
                <a:spcPct val="100000"/>
              </a:lnSpc>
            </a:pP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…</a:t>
            </a:r>
            <a:r>
              <a:rPr sz="2000" b="1" dirty="0">
                <a:latin typeface="Times New Roman"/>
                <a:cs typeface="Times New Roman"/>
              </a:rPr>
              <a:t>доплата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должностным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окладам </a:t>
            </a:r>
            <a:r>
              <a:rPr sz="2000" b="1" dirty="0">
                <a:latin typeface="Times New Roman"/>
                <a:cs typeface="Times New Roman"/>
              </a:rPr>
              <a:t>(ставкам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заработной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платы)</a:t>
            </a:r>
            <a:endParaRPr sz="2000" dirty="0">
              <a:latin typeface="Times New Roman"/>
              <a:cs typeface="Times New Roman"/>
            </a:endParaRPr>
          </a:p>
          <a:p>
            <a:pPr marL="5715" algn="ctr">
              <a:lnSpc>
                <a:spcPts val="2865"/>
              </a:lnSpc>
            </a:pPr>
            <a:r>
              <a:rPr sz="2400" b="1" spc="-20" dirty="0">
                <a:latin typeface="Times New Roman"/>
                <a:cs typeface="Times New Roman"/>
              </a:rPr>
              <a:t>«педагог-</a:t>
            </a:r>
            <a:r>
              <a:rPr sz="2400" b="1" dirty="0">
                <a:latin typeface="Times New Roman"/>
                <a:cs typeface="Times New Roman"/>
              </a:rPr>
              <a:t>наставник»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spc="-25" dirty="0">
                <a:latin typeface="Times New Roman"/>
                <a:cs typeface="Times New Roman"/>
              </a:rPr>
              <a:t> 30%</a:t>
            </a:r>
            <a:endParaRPr sz="2400" dirty="0">
              <a:latin typeface="Times New Roman"/>
              <a:cs typeface="Times New Roman"/>
            </a:endParaRPr>
          </a:p>
          <a:p>
            <a:pPr marL="382905" marR="374015" algn="ctr">
              <a:lnSpc>
                <a:spcPct val="100000"/>
              </a:lnSpc>
              <a:spcBef>
                <a:spcPts val="5"/>
              </a:spcBef>
            </a:pPr>
            <a:r>
              <a:rPr sz="2400" b="1" spc="-25" dirty="0">
                <a:latin typeface="Times New Roman"/>
                <a:cs typeface="Times New Roman"/>
              </a:rPr>
              <a:t>«педагог-</a:t>
            </a:r>
            <a:r>
              <a:rPr sz="2400" b="1" dirty="0">
                <a:latin typeface="Times New Roman"/>
                <a:cs typeface="Times New Roman"/>
              </a:rPr>
              <a:t>методист»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–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20%, </a:t>
            </a:r>
            <a:r>
              <a:rPr sz="2400" b="1" dirty="0">
                <a:latin typeface="Times New Roman"/>
                <a:cs typeface="Times New Roman"/>
              </a:rPr>
              <a:t>но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доплата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происходит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не </a:t>
            </a:r>
            <a:r>
              <a:rPr sz="2400" b="1" spc="-20" dirty="0">
                <a:latin typeface="Times New Roman"/>
                <a:cs typeface="Times New Roman"/>
              </a:rPr>
              <a:t>автоматически,</a:t>
            </a:r>
            <a:r>
              <a:rPr sz="2400" b="1" dirty="0">
                <a:latin typeface="Times New Roman"/>
                <a:cs typeface="Times New Roman"/>
              </a:rPr>
              <a:t> а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за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выполненную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работу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(</a:t>
            </a:r>
            <a:r>
              <a:rPr sz="2400" b="1" spc="-10" dirty="0" err="1">
                <a:latin typeface="Times New Roman"/>
                <a:cs typeface="Times New Roman"/>
              </a:rPr>
              <a:t>приказ</a:t>
            </a:r>
            <a:r>
              <a:rPr sz="2400" b="1" spc="-10" dirty="0">
                <a:latin typeface="Times New Roman"/>
                <a:cs typeface="Times New Roman"/>
              </a:rPr>
              <a:t>).</a:t>
            </a:r>
          </a:p>
          <a:p>
            <a:pPr marL="635" algn="ctr">
              <a:lnSpc>
                <a:spcPct val="100000"/>
              </a:lnSpc>
            </a:pPr>
            <a:r>
              <a:rPr sz="2400" b="1" dirty="0" err="1">
                <a:latin typeface="Times New Roman"/>
                <a:cs typeface="Times New Roman"/>
              </a:rPr>
              <a:t>Нецелевое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10" dirty="0" err="1">
                <a:latin typeface="Times New Roman"/>
                <a:cs typeface="Times New Roman"/>
              </a:rPr>
              <a:t>использование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10" dirty="0" err="1">
                <a:latin typeface="Times New Roman"/>
                <a:cs typeface="Times New Roman"/>
              </a:rPr>
              <a:t>денег</a:t>
            </a:r>
            <a:r>
              <a:rPr sz="2400" b="1" spc="-1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2976" y="920496"/>
            <a:ext cx="4803268" cy="497585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818" y="643127"/>
            <a:ext cx="9597237" cy="1554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20395"/>
            <a:ext cx="12192000" cy="6737984"/>
            <a:chOff x="0" y="120395"/>
            <a:chExt cx="12192000" cy="6737984"/>
          </a:xfrm>
        </p:grpSpPr>
        <p:sp>
          <p:nvSpPr>
            <p:cNvPr id="4" name="object 4"/>
            <p:cNvSpPr/>
            <p:nvPr/>
          </p:nvSpPr>
          <p:spPr>
            <a:xfrm>
              <a:off x="76200" y="6370313"/>
              <a:ext cx="12115800" cy="452120"/>
            </a:xfrm>
            <a:custGeom>
              <a:avLst/>
              <a:gdLst/>
              <a:ahLst/>
              <a:cxnLst/>
              <a:rect l="l" t="t" r="r" b="b"/>
              <a:pathLst>
                <a:path w="12115800" h="452120">
                  <a:moveTo>
                    <a:pt x="0" y="451967"/>
                  </a:moveTo>
                  <a:lnTo>
                    <a:pt x="12115799" y="451967"/>
                  </a:lnTo>
                  <a:lnTo>
                    <a:pt x="12115799" y="0"/>
                  </a:lnTo>
                  <a:lnTo>
                    <a:pt x="0" y="0"/>
                  </a:lnTo>
                  <a:lnTo>
                    <a:pt x="0" y="451967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024" y="5938037"/>
              <a:ext cx="12000230" cy="461009"/>
            </a:xfrm>
            <a:custGeom>
              <a:avLst/>
              <a:gdLst/>
              <a:ahLst/>
              <a:cxnLst/>
              <a:rect l="l" t="t" r="r" b="b"/>
              <a:pathLst>
                <a:path w="12000230" h="461010">
                  <a:moveTo>
                    <a:pt x="5211445" y="9436"/>
                  </a:moveTo>
                  <a:lnTo>
                    <a:pt x="0" y="8191"/>
                  </a:lnTo>
                  <a:lnTo>
                    <a:pt x="0" y="460971"/>
                  </a:lnTo>
                  <a:lnTo>
                    <a:pt x="382892" y="460971"/>
                  </a:lnTo>
                  <a:lnTo>
                    <a:pt x="5211445" y="9436"/>
                  </a:lnTo>
                  <a:close/>
                </a:path>
                <a:path w="12000230" h="461010">
                  <a:moveTo>
                    <a:pt x="11999976" y="0"/>
                  </a:moveTo>
                  <a:lnTo>
                    <a:pt x="11522202" y="35433"/>
                  </a:lnTo>
                  <a:lnTo>
                    <a:pt x="922782" y="460971"/>
                  </a:lnTo>
                  <a:lnTo>
                    <a:pt x="11999976" y="460971"/>
                  </a:lnTo>
                  <a:lnTo>
                    <a:pt x="11999976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7" y="120395"/>
              <a:ext cx="11858243" cy="65699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26374" y="407670"/>
              <a:ext cx="3750945" cy="586740"/>
            </a:xfrm>
            <a:custGeom>
              <a:avLst/>
              <a:gdLst/>
              <a:ahLst/>
              <a:cxnLst/>
              <a:rect l="l" t="t" r="r" b="b"/>
              <a:pathLst>
                <a:path w="3750945" h="586740">
                  <a:moveTo>
                    <a:pt x="1382268" y="586739"/>
                  </a:moveTo>
                  <a:lnTo>
                    <a:pt x="3750945" y="586739"/>
                  </a:lnTo>
                </a:path>
                <a:path w="3750945" h="586740">
                  <a:moveTo>
                    <a:pt x="0" y="0"/>
                  </a:moveTo>
                  <a:lnTo>
                    <a:pt x="3683761" y="0"/>
                  </a:lnTo>
                </a:path>
                <a:path w="3750945" h="586740">
                  <a:moveTo>
                    <a:pt x="1272540" y="259079"/>
                  </a:moveTo>
                  <a:lnTo>
                    <a:pt x="3641217" y="259079"/>
                  </a:lnTo>
                </a:path>
              </a:pathLst>
            </a:custGeom>
            <a:ln w="38100">
              <a:solidFill>
                <a:srgbClr val="008A5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1366" y="6332981"/>
              <a:ext cx="3205480" cy="10795"/>
            </a:xfrm>
            <a:custGeom>
              <a:avLst/>
              <a:gdLst/>
              <a:ahLst/>
              <a:cxnLst/>
              <a:rect l="l" t="t" r="r" b="b"/>
              <a:pathLst>
                <a:path w="3205479" h="10795">
                  <a:moveTo>
                    <a:pt x="3205226" y="0"/>
                  </a:moveTo>
                  <a:lnTo>
                    <a:pt x="0" y="10439"/>
                  </a:lnTo>
                </a:path>
              </a:pathLst>
            </a:custGeom>
            <a:ln w="38100">
              <a:solidFill>
                <a:srgbClr val="253B8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591" y="297179"/>
              <a:ext cx="920495" cy="11353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60479" y="6138672"/>
              <a:ext cx="388620" cy="3886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542530"/>
              <a:ext cx="6740651" cy="3154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099" y="1459992"/>
              <a:ext cx="11353800" cy="39928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4527" y="1455420"/>
              <a:ext cx="11363325" cy="4002404"/>
            </a:xfrm>
            <a:custGeom>
              <a:avLst/>
              <a:gdLst/>
              <a:ahLst/>
              <a:cxnLst/>
              <a:rect l="l" t="t" r="r" b="b"/>
              <a:pathLst>
                <a:path w="11363325" h="4002404">
                  <a:moveTo>
                    <a:pt x="0" y="4002024"/>
                  </a:moveTo>
                  <a:lnTo>
                    <a:pt x="11362944" y="4002024"/>
                  </a:lnTo>
                  <a:lnTo>
                    <a:pt x="11362944" y="0"/>
                  </a:lnTo>
                  <a:lnTo>
                    <a:pt x="0" y="0"/>
                  </a:lnTo>
                  <a:lnTo>
                    <a:pt x="0" y="4002024"/>
                  </a:lnTo>
                  <a:close/>
                </a:path>
              </a:pathLst>
            </a:custGeom>
            <a:ln w="9144">
              <a:solidFill>
                <a:srgbClr val="D4D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818" y="643127"/>
            <a:ext cx="9597237" cy="1554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5967318"/>
            <a:ext cx="12192000" cy="890905"/>
            <a:chOff x="0" y="5967318"/>
            <a:chExt cx="12192000" cy="890905"/>
          </a:xfrm>
        </p:grpSpPr>
        <p:sp>
          <p:nvSpPr>
            <p:cNvPr id="4" name="object 4"/>
            <p:cNvSpPr/>
            <p:nvPr/>
          </p:nvSpPr>
          <p:spPr>
            <a:xfrm>
              <a:off x="0" y="6405365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300" y="5967323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60">
                  <a:moveTo>
                    <a:pt x="5211445" y="15201"/>
                  </a:moveTo>
                  <a:lnTo>
                    <a:pt x="0" y="13957"/>
                  </a:lnTo>
                  <a:lnTo>
                    <a:pt x="0" y="466737"/>
                  </a:lnTo>
                  <a:lnTo>
                    <a:pt x="382892" y="466737"/>
                  </a:lnTo>
                  <a:lnTo>
                    <a:pt x="5211445" y="15201"/>
                  </a:lnTo>
                  <a:close/>
                </a:path>
                <a:path w="12077700" h="467360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37"/>
                  </a:lnTo>
                  <a:lnTo>
                    <a:pt x="12077687" y="466737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80632"/>
              <a:ext cx="6664451" cy="27736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09243" y="2234311"/>
            <a:ext cx="6094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415487"/>
              </a:buClr>
              <a:buFont typeface="Microsoft Sans Serif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2C75B6"/>
                </a:solidFill>
                <a:latin typeface="Verdana"/>
                <a:cs typeface="Verdana"/>
              </a:rPr>
              <a:t>БЛАГОДАРЮ</a:t>
            </a:r>
            <a:r>
              <a:rPr sz="2800" b="1" spc="-100" dirty="0">
                <a:solidFill>
                  <a:srgbClr val="2C75B6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2C75B6"/>
                </a:solidFill>
                <a:latin typeface="Verdana"/>
                <a:cs typeface="Verdana"/>
              </a:rPr>
              <a:t>ЗА</a:t>
            </a:r>
            <a:r>
              <a:rPr sz="2800" b="1" spc="-150" dirty="0">
                <a:solidFill>
                  <a:srgbClr val="2C75B6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2C75B6"/>
                </a:solidFill>
                <a:latin typeface="Verdana"/>
                <a:cs typeface="Verdana"/>
              </a:rPr>
              <a:t>ВНИМАНИЕ!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26250"/>
            <a:chOff x="0" y="0"/>
            <a:chExt cx="12192000" cy="6826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7847" y="0"/>
              <a:ext cx="4264150" cy="58399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2919" y="188976"/>
              <a:ext cx="3763264" cy="52760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2628" y="2758376"/>
              <a:ext cx="4049268" cy="38451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7700" y="2953511"/>
              <a:ext cx="3479291" cy="32750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371837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705855"/>
              <a:ext cx="12192000" cy="475615"/>
            </a:xfrm>
            <a:custGeom>
              <a:avLst/>
              <a:gdLst/>
              <a:ahLst/>
              <a:cxnLst/>
              <a:rect l="l" t="t" r="r" b="b"/>
              <a:pathLst>
                <a:path w="12192000" h="475614">
                  <a:moveTo>
                    <a:pt x="5211445" y="23685"/>
                  </a:moveTo>
                  <a:lnTo>
                    <a:pt x="0" y="22440"/>
                  </a:lnTo>
                  <a:lnTo>
                    <a:pt x="0" y="475221"/>
                  </a:lnTo>
                  <a:lnTo>
                    <a:pt x="382892" y="475221"/>
                  </a:lnTo>
                  <a:lnTo>
                    <a:pt x="5211445" y="23685"/>
                  </a:lnTo>
                  <a:close/>
                </a:path>
                <a:path w="12192000" h="475614">
                  <a:moveTo>
                    <a:pt x="12192000" y="0"/>
                  </a:moveTo>
                  <a:lnTo>
                    <a:pt x="11522202" y="49682"/>
                  </a:lnTo>
                  <a:lnTo>
                    <a:pt x="922782" y="475221"/>
                  </a:lnTo>
                  <a:lnTo>
                    <a:pt x="12192000" y="47522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395" y="6393178"/>
              <a:ext cx="6780276" cy="43281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00734" y="120142"/>
            <a:ext cx="668782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0" spc="195" dirty="0">
                <a:solidFill>
                  <a:srgbClr val="000000"/>
                </a:solidFill>
                <a:latin typeface="Tahoma"/>
                <a:cs typeface="Tahoma"/>
              </a:rPr>
              <a:t>Основные</a:t>
            </a:r>
            <a:r>
              <a:rPr sz="2900" b="0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00" b="0" spc="175" dirty="0">
                <a:solidFill>
                  <a:srgbClr val="000000"/>
                </a:solidFill>
                <a:latin typeface="Tahoma"/>
                <a:cs typeface="Tahoma"/>
              </a:rPr>
              <a:t>нормативные</a:t>
            </a:r>
            <a:r>
              <a:rPr sz="2900" b="0" spc="-8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00" b="0" spc="135" dirty="0">
                <a:solidFill>
                  <a:srgbClr val="000000"/>
                </a:solidFill>
                <a:latin typeface="Tahoma"/>
                <a:cs typeface="Tahoma"/>
              </a:rPr>
              <a:t>документы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2768" y="1308582"/>
            <a:ext cx="7365365" cy="4342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00">
              <a:lnSpc>
                <a:spcPct val="11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Приказ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"</a:t>
            </a:r>
            <a:r>
              <a:rPr sz="2000" b="1" i="1" dirty="0">
                <a:latin typeface="Times New Roman"/>
                <a:cs typeface="Times New Roman"/>
              </a:rPr>
              <a:t>Об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утверждении</a:t>
            </a:r>
            <a:r>
              <a:rPr sz="2000" b="1" i="1" spc="-6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Порядка</a:t>
            </a:r>
            <a:r>
              <a:rPr sz="2000" b="1" i="1" spc="-6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проведения</a:t>
            </a:r>
            <a:r>
              <a:rPr sz="2000" b="1" i="1" spc="-6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аттестации педагогических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работников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организаций,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осуществляющих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i="1" spc="-10" dirty="0">
                <a:latin typeface="Times New Roman"/>
                <a:cs typeface="Times New Roman"/>
              </a:rPr>
              <a:t>образовательную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деятельность"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(зарегистрирован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02.06.2023</a:t>
            </a:r>
            <a:r>
              <a:rPr sz="2000" spc="-50" dirty="0">
                <a:latin typeface="Times New Roman"/>
                <a:cs typeface="Times New Roman"/>
              </a:rPr>
              <a:t> г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imes New Roman"/>
                <a:cs typeface="Times New Roman"/>
              </a:rPr>
              <a:t>№73696)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действует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31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августа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2029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года.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</a:pPr>
            <a:r>
              <a:rPr sz="2000" b="1" i="1" dirty="0">
                <a:latin typeface="Times New Roman"/>
                <a:cs typeface="Times New Roman"/>
              </a:rPr>
              <a:t>Административный</a:t>
            </a:r>
            <a:r>
              <a:rPr sz="2000" b="1" i="1" spc="-10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регламент</a:t>
            </a:r>
            <a:r>
              <a:rPr sz="2000" b="1" i="1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предоставления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министерством образования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науки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Хабаровского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края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государственной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услуги </a:t>
            </a:r>
            <a:r>
              <a:rPr sz="2000" dirty="0">
                <a:latin typeface="Times New Roman"/>
                <a:cs typeface="Times New Roman"/>
              </a:rPr>
              <a:t>"Аттестация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педагогических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работников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краевых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государственных, муниципальных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частных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организаций,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осуществляющих образовательную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деятельность,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установление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соответствия квалификационным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категориям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(первой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высшей)"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lang="ru-RU" sz="2000">
                <a:latin typeface="Times New Roman"/>
                <a:cs typeface="Times New Roman"/>
              </a:rPr>
              <a:t>(№ 9 от 16.02.2024)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6220" y="188976"/>
            <a:ext cx="784860" cy="9677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112" y="120395"/>
            <a:ext cx="12058015" cy="6737350"/>
            <a:chOff x="134112" y="120395"/>
            <a:chExt cx="12058015" cy="6737350"/>
          </a:xfrm>
        </p:grpSpPr>
        <p:sp>
          <p:nvSpPr>
            <p:cNvPr id="3" name="object 3"/>
            <p:cNvSpPr/>
            <p:nvPr/>
          </p:nvSpPr>
          <p:spPr>
            <a:xfrm>
              <a:off x="134112" y="6405365"/>
              <a:ext cx="12058015" cy="452120"/>
            </a:xfrm>
            <a:custGeom>
              <a:avLst/>
              <a:gdLst/>
              <a:ahLst/>
              <a:cxnLst/>
              <a:rect l="l" t="t" r="r" b="b"/>
              <a:pathLst>
                <a:path w="12058015" h="452120">
                  <a:moveTo>
                    <a:pt x="0" y="451967"/>
                  </a:moveTo>
                  <a:lnTo>
                    <a:pt x="12057888" y="451967"/>
                  </a:lnTo>
                  <a:lnTo>
                    <a:pt x="12057888" y="0"/>
                  </a:lnTo>
                  <a:lnTo>
                    <a:pt x="0" y="0"/>
                  </a:lnTo>
                  <a:lnTo>
                    <a:pt x="0" y="451967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936" y="5977381"/>
              <a:ext cx="11942445" cy="457200"/>
            </a:xfrm>
            <a:custGeom>
              <a:avLst/>
              <a:gdLst/>
              <a:ahLst/>
              <a:cxnLst/>
              <a:rect l="l" t="t" r="r" b="b"/>
              <a:pathLst>
                <a:path w="11942445" h="457200">
                  <a:moveTo>
                    <a:pt x="5211445" y="5143"/>
                  </a:moveTo>
                  <a:lnTo>
                    <a:pt x="0" y="3898"/>
                  </a:lnTo>
                  <a:lnTo>
                    <a:pt x="0" y="456679"/>
                  </a:lnTo>
                  <a:lnTo>
                    <a:pt x="382892" y="456679"/>
                  </a:lnTo>
                  <a:lnTo>
                    <a:pt x="5211445" y="5143"/>
                  </a:lnTo>
                  <a:close/>
                </a:path>
                <a:path w="11942445" h="457200">
                  <a:moveTo>
                    <a:pt x="11942051" y="0"/>
                  </a:moveTo>
                  <a:lnTo>
                    <a:pt x="11522202" y="31140"/>
                  </a:lnTo>
                  <a:lnTo>
                    <a:pt x="922782" y="456679"/>
                  </a:lnTo>
                  <a:lnTo>
                    <a:pt x="11942051" y="456679"/>
                  </a:lnTo>
                  <a:lnTo>
                    <a:pt x="11942051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88" y="120395"/>
              <a:ext cx="11858243" cy="65699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26373" y="407670"/>
              <a:ext cx="3750945" cy="586740"/>
            </a:xfrm>
            <a:custGeom>
              <a:avLst/>
              <a:gdLst/>
              <a:ahLst/>
              <a:cxnLst/>
              <a:rect l="l" t="t" r="r" b="b"/>
              <a:pathLst>
                <a:path w="3750945" h="586740">
                  <a:moveTo>
                    <a:pt x="1382268" y="586739"/>
                  </a:moveTo>
                  <a:lnTo>
                    <a:pt x="3750945" y="586739"/>
                  </a:lnTo>
                </a:path>
                <a:path w="3750945" h="586740">
                  <a:moveTo>
                    <a:pt x="0" y="0"/>
                  </a:moveTo>
                  <a:lnTo>
                    <a:pt x="3683761" y="0"/>
                  </a:lnTo>
                </a:path>
                <a:path w="3750945" h="586740">
                  <a:moveTo>
                    <a:pt x="1272540" y="259079"/>
                  </a:moveTo>
                  <a:lnTo>
                    <a:pt x="3641217" y="259079"/>
                  </a:lnTo>
                </a:path>
              </a:pathLst>
            </a:custGeom>
            <a:ln w="38100">
              <a:solidFill>
                <a:srgbClr val="008A5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1366" y="6332981"/>
              <a:ext cx="3205480" cy="10795"/>
            </a:xfrm>
            <a:custGeom>
              <a:avLst/>
              <a:gdLst/>
              <a:ahLst/>
              <a:cxnLst/>
              <a:rect l="l" t="t" r="r" b="b"/>
              <a:pathLst>
                <a:path w="3205479" h="10795">
                  <a:moveTo>
                    <a:pt x="3205226" y="0"/>
                  </a:moveTo>
                  <a:lnTo>
                    <a:pt x="0" y="10439"/>
                  </a:lnTo>
                </a:path>
              </a:pathLst>
            </a:custGeom>
            <a:ln w="38100">
              <a:solidFill>
                <a:srgbClr val="253B8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592" y="297179"/>
              <a:ext cx="920495" cy="11353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60480" y="6138672"/>
              <a:ext cx="388620" cy="3886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5295" y="665987"/>
              <a:ext cx="8827008" cy="76657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46301" y="2020292"/>
            <a:ext cx="9720580" cy="203263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350"/>
              </a:spcBef>
              <a:buAutoNum type="romanUcPeriod"/>
              <a:tabLst>
                <a:tab pos="469265" algn="l"/>
              </a:tabLst>
            </a:pPr>
            <a:r>
              <a:rPr sz="2800" spc="-10" dirty="0">
                <a:latin typeface="Times New Roman"/>
                <a:cs typeface="Times New Roman"/>
              </a:rPr>
              <a:t>Общие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положения</a:t>
            </a:r>
            <a:endParaRPr sz="2800">
              <a:latin typeface="Times New Roman"/>
              <a:cs typeface="Times New Roman"/>
            </a:endParaRPr>
          </a:p>
          <a:p>
            <a:pPr marL="469900" marR="804545" indent="-457200">
              <a:lnSpc>
                <a:spcPct val="77400"/>
              </a:lnSpc>
              <a:spcBef>
                <a:spcPts val="1010"/>
              </a:spcBef>
              <a:buAutoNum type="romanUcPeriod"/>
              <a:tabLst>
                <a:tab pos="469900" algn="l"/>
                <a:tab pos="2115185" algn="l"/>
                <a:tab pos="4337685" algn="l"/>
                <a:tab pos="6854190" algn="l"/>
                <a:tab pos="8739505" algn="l"/>
              </a:tabLst>
            </a:pPr>
            <a:r>
              <a:rPr sz="2800" spc="-10" dirty="0">
                <a:latin typeface="Times New Roman"/>
                <a:cs typeface="Times New Roman"/>
              </a:rPr>
              <a:t>Аттестация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педагогических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работников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целях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подтверждения соответствия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занимаемой должности</a:t>
            </a:r>
            <a:endParaRPr sz="2800">
              <a:latin typeface="Times New Roman"/>
              <a:cs typeface="Times New Roman"/>
            </a:endParaRPr>
          </a:p>
          <a:p>
            <a:pPr marL="932815" indent="-920115">
              <a:lnSpc>
                <a:spcPct val="100000"/>
              </a:lnSpc>
              <a:spcBef>
                <a:spcPts val="25"/>
              </a:spcBef>
              <a:buAutoNum type="romanUcPeriod"/>
              <a:tabLst>
                <a:tab pos="932815" algn="l"/>
                <a:tab pos="3143250" algn="l"/>
                <a:tab pos="5994400" algn="l"/>
                <a:tab pos="8197215" algn="l"/>
                <a:tab pos="8841740" algn="l"/>
              </a:tabLst>
            </a:pPr>
            <a:r>
              <a:rPr sz="2800" spc="-10" dirty="0">
                <a:latin typeface="Times New Roman"/>
                <a:cs typeface="Times New Roman"/>
              </a:rPr>
              <a:t>Аттестация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педагогических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работников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целях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30673" y="3942410"/>
            <a:ext cx="67411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25905" algn="l"/>
                <a:tab pos="2181225" algn="l"/>
                <a:tab pos="383222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первой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высшей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квалификационной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6301" y="3942410"/>
            <a:ext cx="2545715" cy="133794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69900" marR="5080">
              <a:lnSpc>
                <a:spcPts val="2690"/>
              </a:lnSpc>
              <a:spcBef>
                <a:spcPts val="745"/>
              </a:spcBef>
            </a:pPr>
            <a:r>
              <a:rPr sz="2800" spc="-10" dirty="0">
                <a:latin typeface="Times New Roman"/>
                <a:cs typeface="Times New Roman"/>
              </a:rPr>
              <a:t>установления категории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699770" algn="l"/>
              </a:tabLst>
            </a:pPr>
            <a:r>
              <a:rPr sz="2800" spc="-25" dirty="0">
                <a:solidFill>
                  <a:srgbClr val="B04634"/>
                </a:solidFill>
                <a:latin typeface="Times New Roman"/>
                <a:cs typeface="Times New Roman"/>
              </a:rPr>
              <a:t>IV.</a:t>
            </a:r>
            <a:r>
              <a:rPr sz="28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B04634"/>
                </a:solidFill>
                <a:latin typeface="Times New Roman"/>
                <a:cs typeface="Times New Roman"/>
              </a:rPr>
              <a:t>Аттестация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4765" y="4828413"/>
            <a:ext cx="67697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24810" algn="l"/>
                <a:tab pos="5186680" algn="l"/>
                <a:tab pos="5890895" algn="l"/>
              </a:tabLst>
            </a:pPr>
            <a:r>
              <a:rPr sz="2800" spc="-10" dirty="0">
                <a:solidFill>
                  <a:srgbClr val="B04634"/>
                </a:solidFill>
                <a:latin typeface="Times New Roman"/>
                <a:cs typeface="Times New Roman"/>
              </a:rPr>
              <a:t>педагогических</a:t>
            </a:r>
            <a:r>
              <a:rPr sz="28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B04634"/>
                </a:solidFill>
                <a:latin typeface="Times New Roman"/>
                <a:cs typeface="Times New Roman"/>
              </a:rPr>
              <a:t>работников</a:t>
            </a:r>
            <a:r>
              <a:rPr sz="28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B04634"/>
                </a:solidFill>
                <a:latin typeface="Times New Roman"/>
                <a:cs typeface="Times New Roman"/>
              </a:rPr>
              <a:t>в</a:t>
            </a:r>
            <a:r>
              <a:rPr sz="28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B04634"/>
                </a:solidFill>
                <a:latin typeface="Times New Roman"/>
                <a:cs typeface="Times New Roman"/>
              </a:rPr>
              <a:t>целях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3501" y="5169789"/>
            <a:ext cx="7322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33625" algn="l"/>
                <a:tab pos="5808980" algn="l"/>
              </a:tabLst>
            </a:pPr>
            <a:r>
              <a:rPr sz="2800" spc="-10" dirty="0">
                <a:solidFill>
                  <a:srgbClr val="B04634"/>
                </a:solidFill>
                <a:latin typeface="Times New Roman"/>
                <a:cs typeface="Times New Roman"/>
              </a:rPr>
              <a:t>установления</a:t>
            </a:r>
            <a:r>
              <a:rPr sz="28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B04634"/>
                </a:solidFill>
                <a:latin typeface="Times New Roman"/>
                <a:cs typeface="Times New Roman"/>
              </a:rPr>
              <a:t>квалификационной</a:t>
            </a:r>
            <a:r>
              <a:rPr sz="28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rgbClr val="B04634"/>
                </a:solidFill>
                <a:latin typeface="Times New Roman"/>
                <a:cs typeface="Times New Roman"/>
              </a:rPr>
              <a:t>категории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56038" y="5169789"/>
            <a:ext cx="1427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solidFill>
                  <a:srgbClr val="B04634"/>
                </a:solidFill>
                <a:latin typeface="Times New Roman"/>
                <a:cs typeface="Times New Roman"/>
              </a:rPr>
              <a:t>«педагог-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03501" y="5510885"/>
            <a:ext cx="5902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4675" algn="l"/>
                <a:tab pos="2673350" algn="l"/>
              </a:tabLst>
            </a:pPr>
            <a:r>
              <a:rPr sz="2800" spc="-10" dirty="0">
                <a:solidFill>
                  <a:srgbClr val="B04634"/>
                </a:solidFill>
                <a:latin typeface="Times New Roman"/>
                <a:cs typeface="Times New Roman"/>
              </a:rPr>
              <a:t>методист»</a:t>
            </a:r>
            <a:r>
              <a:rPr sz="28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rgbClr val="B04634"/>
                </a:solidFill>
                <a:latin typeface="Times New Roman"/>
                <a:cs typeface="Times New Roman"/>
              </a:rPr>
              <a:t>или</a:t>
            </a:r>
            <a:r>
              <a:rPr sz="28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rgbClr val="B04634"/>
                </a:solidFill>
                <a:latin typeface="Times New Roman"/>
                <a:cs typeface="Times New Roman"/>
              </a:rPr>
              <a:t>«педагог-</a:t>
            </a:r>
            <a:r>
              <a:rPr sz="2800" spc="-114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B04634"/>
                </a:solidFill>
                <a:latin typeface="Times New Roman"/>
                <a:cs typeface="Times New Roman"/>
              </a:rPr>
              <a:t>наставник»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9936" y="6560819"/>
            <a:ext cx="6778752" cy="297178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816989" y="1325067"/>
            <a:ext cx="3601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i="1" spc="-2760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2800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4200" i="1" spc="-3217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800" i="1" spc="-80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4200" i="1" spc="-2077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р</a:t>
            </a:r>
            <a:r>
              <a:rPr sz="2800" i="1" spc="-110" dirty="0">
                <a:solidFill>
                  <a:srgbClr val="000000"/>
                </a:solidFill>
                <a:latin typeface="Times New Roman"/>
                <a:cs typeface="Times New Roman"/>
              </a:rPr>
              <a:t>р</a:t>
            </a:r>
            <a:r>
              <a:rPr sz="4200" i="1" spc="-1822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2800" i="1" spc="-85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4200" i="1" spc="-2107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sz="2800" i="1" spc="-120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sz="4200" i="1" spc="-3225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800" i="1" spc="-155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4200" i="1" spc="-1822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2800" i="1" spc="-120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4200" i="1" spc="-2077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р</a:t>
            </a:r>
            <a:r>
              <a:rPr sz="2800" i="1" spc="-80" dirty="0">
                <a:solidFill>
                  <a:srgbClr val="000000"/>
                </a:solidFill>
                <a:latin typeface="Times New Roman"/>
                <a:cs typeface="Times New Roman"/>
              </a:rPr>
              <a:t>р</a:t>
            </a:r>
            <a:r>
              <a:rPr sz="4200" i="1" spc="-2077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80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800" i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200" i="1" spc="-2047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д</a:t>
            </a:r>
            <a:r>
              <a:rPr sz="2800" i="1" spc="-60" dirty="0">
                <a:solidFill>
                  <a:srgbClr val="000000"/>
                </a:solidFill>
                <a:latin typeface="Times New Roman"/>
                <a:cs typeface="Times New Roman"/>
              </a:rPr>
              <a:t>д</a:t>
            </a:r>
            <a:r>
              <a:rPr sz="4200" i="1" spc="-2092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2800" i="1" spc="-75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4200" i="1" spc="-2122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sz="2800" i="1" spc="-70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sz="4200" i="1" spc="-1837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2800" i="1" spc="-140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4200" i="1" spc="-2850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м</a:t>
            </a:r>
            <a:r>
              <a:rPr sz="2800" i="1" spc="-60" dirty="0">
                <a:solidFill>
                  <a:srgbClr val="000000"/>
                </a:solidFill>
                <a:latin typeface="Times New Roman"/>
                <a:cs typeface="Times New Roman"/>
              </a:rPr>
              <a:t>м</a:t>
            </a:r>
            <a:r>
              <a:rPr sz="4200" i="1" spc="-1822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800" i="1" spc="-80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4200" i="1" spc="-2302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н</a:t>
            </a:r>
            <a:r>
              <a:rPr sz="2800" i="1" spc="-70" dirty="0">
                <a:solidFill>
                  <a:srgbClr val="000000"/>
                </a:solidFill>
                <a:latin typeface="Times New Roman"/>
                <a:cs typeface="Times New Roman"/>
              </a:rPr>
              <a:t>н</a:t>
            </a:r>
            <a:r>
              <a:rPr sz="4200" i="1" spc="-3240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800" i="1" spc="-70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4200" i="1" spc="-2092" baseline="-2976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80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04036" y="272542"/>
            <a:ext cx="73361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imes New Roman"/>
                <a:cs typeface="Times New Roman"/>
              </a:rPr>
              <a:t>приказ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министерства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просвещения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РФ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от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24.03.2023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35" dirty="0">
                <a:latin typeface="Times New Roman"/>
                <a:cs typeface="Times New Roman"/>
              </a:rPr>
              <a:t>г.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№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196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1156" y="5393689"/>
            <a:ext cx="289560" cy="290830"/>
          </a:xfrm>
          <a:custGeom>
            <a:avLst/>
            <a:gdLst/>
            <a:ahLst/>
            <a:cxnLst/>
            <a:rect l="l" t="t" r="r" b="b"/>
            <a:pathLst>
              <a:path w="289560" h="290829">
                <a:moveTo>
                  <a:pt x="289433" y="99060"/>
                </a:moveTo>
                <a:lnTo>
                  <a:pt x="191008" y="99060"/>
                </a:lnTo>
                <a:lnTo>
                  <a:pt x="191008" y="0"/>
                </a:lnTo>
                <a:lnTo>
                  <a:pt x="98425" y="0"/>
                </a:lnTo>
                <a:lnTo>
                  <a:pt x="98425" y="99060"/>
                </a:lnTo>
                <a:lnTo>
                  <a:pt x="0" y="99060"/>
                </a:lnTo>
                <a:lnTo>
                  <a:pt x="0" y="190500"/>
                </a:lnTo>
                <a:lnTo>
                  <a:pt x="98425" y="190500"/>
                </a:lnTo>
                <a:lnTo>
                  <a:pt x="98425" y="290830"/>
                </a:lnTo>
                <a:lnTo>
                  <a:pt x="191008" y="290830"/>
                </a:lnTo>
                <a:lnTo>
                  <a:pt x="191008" y="190500"/>
                </a:lnTo>
                <a:lnTo>
                  <a:pt x="289433" y="190500"/>
                </a:lnTo>
                <a:lnTo>
                  <a:pt x="289433" y="9906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0352" y="5443220"/>
            <a:ext cx="291465" cy="327660"/>
          </a:xfrm>
          <a:custGeom>
            <a:avLst/>
            <a:gdLst/>
            <a:ahLst/>
            <a:cxnLst/>
            <a:rect l="l" t="t" r="r" b="b"/>
            <a:pathLst>
              <a:path w="291464" h="327660">
                <a:moveTo>
                  <a:pt x="290957" y="116840"/>
                </a:moveTo>
                <a:lnTo>
                  <a:pt x="192024" y="116840"/>
                </a:lnTo>
                <a:lnTo>
                  <a:pt x="192024" y="0"/>
                </a:lnTo>
                <a:lnTo>
                  <a:pt x="98933" y="0"/>
                </a:lnTo>
                <a:lnTo>
                  <a:pt x="98933" y="116840"/>
                </a:lnTo>
                <a:lnTo>
                  <a:pt x="0" y="116840"/>
                </a:lnTo>
                <a:lnTo>
                  <a:pt x="0" y="209550"/>
                </a:lnTo>
                <a:lnTo>
                  <a:pt x="98933" y="209550"/>
                </a:lnTo>
                <a:lnTo>
                  <a:pt x="98933" y="327660"/>
                </a:lnTo>
                <a:lnTo>
                  <a:pt x="192024" y="327660"/>
                </a:lnTo>
                <a:lnTo>
                  <a:pt x="192024" y="209550"/>
                </a:lnTo>
                <a:lnTo>
                  <a:pt x="290957" y="209550"/>
                </a:lnTo>
                <a:lnTo>
                  <a:pt x="290957" y="11684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26352" y="5438139"/>
            <a:ext cx="210820" cy="317500"/>
          </a:xfrm>
          <a:custGeom>
            <a:avLst/>
            <a:gdLst/>
            <a:ahLst/>
            <a:cxnLst/>
            <a:rect l="l" t="t" r="r" b="b"/>
            <a:pathLst>
              <a:path w="210820" h="317500">
                <a:moveTo>
                  <a:pt x="210312" y="110490"/>
                </a:moveTo>
                <a:lnTo>
                  <a:pt x="138811" y="110490"/>
                </a:lnTo>
                <a:lnTo>
                  <a:pt x="138811" y="0"/>
                </a:lnTo>
                <a:lnTo>
                  <a:pt x="71501" y="0"/>
                </a:lnTo>
                <a:lnTo>
                  <a:pt x="71501" y="110490"/>
                </a:lnTo>
                <a:lnTo>
                  <a:pt x="0" y="110490"/>
                </a:lnTo>
                <a:lnTo>
                  <a:pt x="0" y="207010"/>
                </a:lnTo>
                <a:lnTo>
                  <a:pt x="71501" y="207010"/>
                </a:lnTo>
                <a:lnTo>
                  <a:pt x="71501" y="317500"/>
                </a:lnTo>
                <a:lnTo>
                  <a:pt x="138811" y="317500"/>
                </a:lnTo>
                <a:lnTo>
                  <a:pt x="138811" y="207010"/>
                </a:lnTo>
                <a:lnTo>
                  <a:pt x="210312" y="207010"/>
                </a:lnTo>
                <a:lnTo>
                  <a:pt x="210312" y="11049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85326" y="5109209"/>
            <a:ext cx="2788920" cy="975360"/>
          </a:xfrm>
          <a:custGeom>
            <a:avLst/>
            <a:gdLst/>
            <a:ahLst/>
            <a:cxnLst/>
            <a:rect l="l" t="t" r="r" b="b"/>
            <a:pathLst>
              <a:path w="2788920" h="975360">
                <a:moveTo>
                  <a:pt x="0" y="975359"/>
                </a:moveTo>
                <a:lnTo>
                  <a:pt x="2788920" y="975359"/>
                </a:lnTo>
                <a:lnTo>
                  <a:pt x="2788920" y="0"/>
                </a:lnTo>
                <a:lnTo>
                  <a:pt x="0" y="0"/>
                </a:lnTo>
                <a:lnTo>
                  <a:pt x="0" y="975359"/>
                </a:lnTo>
                <a:close/>
              </a:path>
            </a:pathLst>
          </a:custGeom>
          <a:ln w="25908">
            <a:solidFill>
              <a:srgbClr val="B046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0" y="4925567"/>
          <a:ext cx="12190728" cy="1182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7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570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52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68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B04634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38100" marR="29845" indent="-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Наличие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высшей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квалификационной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категории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B04634"/>
                      </a:solidFill>
                      <a:prstDash val="solid"/>
                    </a:lnL>
                    <a:lnR w="28575">
                      <a:solidFill>
                        <a:srgbClr val="B04634"/>
                      </a:solidFill>
                      <a:prstDash val="solid"/>
                    </a:lnR>
                    <a:lnT w="28575">
                      <a:solidFill>
                        <a:srgbClr val="B04634"/>
                      </a:solidFill>
                      <a:prstDash val="solid"/>
                    </a:lnT>
                    <a:lnB w="28575">
                      <a:solidFill>
                        <a:srgbClr val="B04634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04634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5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B04634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28575">
                      <a:solidFill>
                        <a:srgbClr val="B04634"/>
                      </a:solidFill>
                      <a:prstDash val="solid"/>
                    </a:lnL>
                    <a:lnR w="28575">
                      <a:solidFill>
                        <a:srgbClr val="B04634"/>
                      </a:solidFill>
                      <a:prstDash val="solid"/>
                    </a:lnR>
                    <a:lnT w="28575">
                      <a:solidFill>
                        <a:srgbClr val="B04634"/>
                      </a:solidFill>
                      <a:prstDash val="solid"/>
                    </a:lnT>
                    <a:lnB w="28575">
                      <a:solidFill>
                        <a:srgbClr val="B046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04634"/>
                      </a:solidFill>
                      <a:prstDash val="solid"/>
                    </a:lnL>
                    <a:lnR w="28575">
                      <a:solidFill>
                        <a:srgbClr val="B0463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84480" marR="262255" indent="-74930">
                        <a:lnSpc>
                          <a:spcPct val="73900"/>
                        </a:lnSpc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Заявление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педагога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28575">
                      <a:solidFill>
                        <a:srgbClr val="B04634"/>
                      </a:solidFill>
                      <a:prstDash val="solid"/>
                    </a:lnL>
                    <a:lnR w="28575">
                      <a:solidFill>
                        <a:srgbClr val="B04634"/>
                      </a:solidFill>
                      <a:prstDash val="solid"/>
                    </a:lnR>
                    <a:lnT w="28575">
                      <a:solidFill>
                        <a:srgbClr val="B04634"/>
                      </a:solidFill>
                      <a:prstDash val="solid"/>
                    </a:lnT>
                    <a:lnB w="28575">
                      <a:solidFill>
                        <a:srgbClr val="B046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04634"/>
                      </a:solidFill>
                      <a:prstDash val="solid"/>
                    </a:lnL>
                    <a:lnR w="28575">
                      <a:solidFill>
                        <a:srgbClr val="B0463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15900" marR="294640" indent="57785">
                        <a:lnSpc>
                          <a:spcPct val="73900"/>
                        </a:lnSpc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Ходатайство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работодателя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28575">
                      <a:solidFill>
                        <a:srgbClr val="B04634"/>
                      </a:solidFill>
                      <a:prstDash val="solid"/>
                    </a:lnL>
                    <a:lnR w="28575">
                      <a:solidFill>
                        <a:srgbClr val="B04634"/>
                      </a:solidFill>
                      <a:prstDash val="solid"/>
                    </a:lnR>
                    <a:lnT w="28575">
                      <a:solidFill>
                        <a:srgbClr val="B04634"/>
                      </a:solidFill>
                      <a:prstDash val="solid"/>
                    </a:lnT>
                    <a:lnB w="28575">
                      <a:solidFill>
                        <a:srgbClr val="B046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04634"/>
                      </a:solidFill>
                      <a:prstDash val="solid"/>
                    </a:lnL>
                    <a:lnR w="28575">
                      <a:solidFill>
                        <a:srgbClr val="B0463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8275" marR="6350">
                        <a:lnSpc>
                          <a:spcPct val="98900"/>
                        </a:lnSpc>
                        <a:spcBef>
                          <a:spcPts val="161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Экспертиза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(аттестационная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комиссия)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4470" marB="0">
                    <a:lnL w="28575">
                      <a:solidFill>
                        <a:srgbClr val="B04634"/>
                      </a:solidFill>
                      <a:prstDash val="solid"/>
                    </a:lnL>
                    <a:lnR w="28575">
                      <a:solidFill>
                        <a:srgbClr val="B04634"/>
                      </a:solidFill>
                      <a:prstDash val="solid"/>
                    </a:lnR>
                    <a:lnT w="28575">
                      <a:solidFill>
                        <a:srgbClr val="B04634"/>
                      </a:solidFill>
                      <a:prstDash val="solid"/>
                    </a:lnT>
                    <a:lnB w="28575">
                      <a:solidFill>
                        <a:srgbClr val="B046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0320" marR="831850" indent="-394970">
                        <a:lnSpc>
                          <a:spcPct val="73900"/>
                        </a:lnSpc>
                        <a:spcBef>
                          <a:spcPts val="1870"/>
                        </a:spcBef>
                      </a:pPr>
                      <a:r>
                        <a:rPr sz="1800" spc="-20" dirty="0">
                          <a:latin typeface="Calibri Light"/>
                          <a:cs typeface="Calibri Light"/>
                        </a:rPr>
                        <a:t>квалификационная 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категория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814705">
                        <a:lnSpc>
                          <a:spcPts val="1450"/>
                        </a:lnSpc>
                      </a:pPr>
                      <a:r>
                        <a:rPr sz="1800" spc="-25" dirty="0">
                          <a:latin typeface="Calibri Light"/>
                          <a:cs typeface="Calibri Light"/>
                        </a:rPr>
                        <a:t>«педагог-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методист»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237490" marB="0">
                    <a:lnL w="28575">
                      <a:solidFill>
                        <a:srgbClr val="B0463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8734043" y="5613024"/>
            <a:ext cx="236220" cy="99060"/>
          </a:xfrm>
          <a:custGeom>
            <a:avLst/>
            <a:gdLst/>
            <a:ahLst/>
            <a:cxnLst/>
            <a:rect l="l" t="t" r="r" b="b"/>
            <a:pathLst>
              <a:path w="236220" h="99060">
                <a:moveTo>
                  <a:pt x="235711" y="0"/>
                </a:moveTo>
                <a:lnTo>
                  <a:pt x="0" y="0"/>
                </a:lnTo>
                <a:lnTo>
                  <a:pt x="0" y="98788"/>
                </a:lnTo>
                <a:lnTo>
                  <a:pt x="235711" y="98788"/>
                </a:lnTo>
                <a:lnTo>
                  <a:pt x="235711" y="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34043" y="5465029"/>
            <a:ext cx="236220" cy="99060"/>
          </a:xfrm>
          <a:custGeom>
            <a:avLst/>
            <a:gdLst/>
            <a:ahLst/>
            <a:cxnLst/>
            <a:rect l="l" t="t" r="r" b="b"/>
            <a:pathLst>
              <a:path w="236220" h="99060">
                <a:moveTo>
                  <a:pt x="235711" y="0"/>
                </a:moveTo>
                <a:lnTo>
                  <a:pt x="0" y="0"/>
                </a:lnTo>
                <a:lnTo>
                  <a:pt x="0" y="98586"/>
                </a:lnTo>
                <a:lnTo>
                  <a:pt x="235711" y="98586"/>
                </a:lnTo>
                <a:lnTo>
                  <a:pt x="235711" y="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6312408"/>
            <a:ext cx="12192000" cy="498475"/>
            <a:chOff x="0" y="6312408"/>
            <a:chExt cx="12192000" cy="498475"/>
          </a:xfrm>
        </p:grpSpPr>
        <p:sp>
          <p:nvSpPr>
            <p:cNvPr id="10" name="object 10"/>
            <p:cNvSpPr/>
            <p:nvPr/>
          </p:nvSpPr>
          <p:spPr>
            <a:xfrm>
              <a:off x="0" y="6335261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12408"/>
              <a:ext cx="12192000" cy="475615"/>
            </a:xfrm>
            <a:custGeom>
              <a:avLst/>
              <a:gdLst/>
              <a:ahLst/>
              <a:cxnLst/>
              <a:rect l="l" t="t" r="r" b="b"/>
              <a:pathLst>
                <a:path w="12192000" h="475615">
                  <a:moveTo>
                    <a:pt x="5211445" y="23685"/>
                  </a:moveTo>
                  <a:lnTo>
                    <a:pt x="0" y="22440"/>
                  </a:lnTo>
                  <a:lnTo>
                    <a:pt x="0" y="475221"/>
                  </a:lnTo>
                  <a:lnTo>
                    <a:pt x="382892" y="475221"/>
                  </a:lnTo>
                  <a:lnTo>
                    <a:pt x="5211445" y="23685"/>
                  </a:lnTo>
                  <a:close/>
                </a:path>
                <a:path w="12192000" h="475615">
                  <a:moveTo>
                    <a:pt x="12192000" y="0"/>
                  </a:moveTo>
                  <a:lnTo>
                    <a:pt x="11522202" y="49682"/>
                  </a:lnTo>
                  <a:lnTo>
                    <a:pt x="922782" y="475221"/>
                  </a:lnTo>
                  <a:lnTo>
                    <a:pt x="12192000" y="47522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788" y="6377940"/>
              <a:ext cx="6778752" cy="43281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30174" y="1953844"/>
            <a:ext cx="11152505" cy="274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005"/>
              </a:lnSpc>
              <a:spcBef>
                <a:spcPts val="125"/>
              </a:spcBef>
            </a:pPr>
            <a:r>
              <a:rPr sz="1850" dirty="0">
                <a:solidFill>
                  <a:srgbClr val="242424"/>
                </a:solidFill>
                <a:latin typeface="Times New Roman"/>
                <a:cs typeface="Times New Roman"/>
              </a:rPr>
              <a:t>п.</a:t>
            </a:r>
            <a:r>
              <a:rPr sz="1850" spc="360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42424"/>
                </a:solidFill>
                <a:latin typeface="Times New Roman"/>
                <a:cs typeface="Times New Roman"/>
              </a:rPr>
              <a:t>45.</a:t>
            </a:r>
            <a:r>
              <a:rPr sz="1850" spc="350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Аттестация</a:t>
            </a:r>
            <a:r>
              <a:rPr sz="1850" spc="36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в</a:t>
            </a:r>
            <a:r>
              <a:rPr sz="1850" spc="36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целях</a:t>
            </a:r>
            <a:r>
              <a:rPr sz="1850" spc="36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установления</a:t>
            </a:r>
            <a:r>
              <a:rPr sz="1850" spc="37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квалификационной</a:t>
            </a:r>
            <a:r>
              <a:rPr sz="1850" spc="35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категории</a:t>
            </a:r>
            <a:r>
              <a:rPr sz="1850" spc="355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«педагог-</a:t>
            </a:r>
            <a:r>
              <a:rPr sz="1850" dirty="0">
                <a:latin typeface="Times New Roman"/>
                <a:cs typeface="Times New Roman"/>
              </a:rPr>
              <a:t>методист»</a:t>
            </a:r>
            <a:r>
              <a:rPr sz="1850" spc="36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проводится</a:t>
            </a:r>
            <a:r>
              <a:rPr sz="1850" spc="350" dirty="0">
                <a:latin typeface="Times New Roman"/>
                <a:cs typeface="Times New Roman"/>
              </a:rPr>
              <a:t> </a:t>
            </a:r>
            <a:r>
              <a:rPr sz="1850" b="1" spc="-25" dirty="0">
                <a:solidFill>
                  <a:srgbClr val="242424"/>
                </a:solidFill>
                <a:latin typeface="Times New Roman"/>
                <a:cs typeface="Times New Roman"/>
              </a:rPr>
              <a:t>по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ts val="2005"/>
              </a:lnSpc>
            </a:pPr>
            <a:r>
              <a:rPr sz="1850" b="1" dirty="0">
                <a:solidFill>
                  <a:srgbClr val="242424"/>
                </a:solidFill>
                <a:latin typeface="Times New Roman"/>
                <a:cs typeface="Times New Roman"/>
              </a:rPr>
              <a:t>желанию</a:t>
            </a:r>
            <a:r>
              <a:rPr sz="1850" b="1" spc="95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42424"/>
                </a:solidFill>
                <a:latin typeface="Times New Roman"/>
                <a:cs typeface="Times New Roman"/>
              </a:rPr>
              <a:t>педагогических</a:t>
            </a:r>
            <a:r>
              <a:rPr sz="1850" spc="45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42424"/>
                </a:solidFill>
                <a:latin typeface="Times New Roman"/>
                <a:cs typeface="Times New Roman"/>
              </a:rPr>
              <a:t>работников,</a:t>
            </a:r>
            <a:r>
              <a:rPr sz="1850" spc="110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b="1" dirty="0">
                <a:latin typeface="Times New Roman"/>
                <a:cs typeface="Times New Roman"/>
              </a:rPr>
              <a:t>имеющих</a:t>
            </a:r>
            <a:r>
              <a:rPr sz="1850" b="1" spc="-30" dirty="0">
                <a:latin typeface="Times New Roman"/>
                <a:cs typeface="Times New Roman"/>
              </a:rPr>
              <a:t> </a:t>
            </a:r>
            <a:r>
              <a:rPr sz="1850" b="1" dirty="0">
                <a:latin typeface="Times New Roman"/>
                <a:cs typeface="Times New Roman"/>
              </a:rPr>
              <a:t>высшую</a:t>
            </a:r>
            <a:r>
              <a:rPr sz="1850" b="1" spc="15" dirty="0">
                <a:latin typeface="Times New Roman"/>
                <a:cs typeface="Times New Roman"/>
              </a:rPr>
              <a:t> </a:t>
            </a:r>
            <a:r>
              <a:rPr sz="1850" b="1" spc="-10" dirty="0">
                <a:latin typeface="Times New Roman"/>
                <a:cs typeface="Times New Roman"/>
              </a:rPr>
              <a:t>квалификационную</a:t>
            </a:r>
            <a:r>
              <a:rPr sz="1850" b="1" spc="-75" dirty="0">
                <a:latin typeface="Times New Roman"/>
                <a:cs typeface="Times New Roman"/>
              </a:rPr>
              <a:t> </a:t>
            </a:r>
            <a:r>
              <a:rPr sz="1850" b="1" spc="-10" dirty="0">
                <a:latin typeface="Times New Roman"/>
                <a:cs typeface="Times New Roman"/>
              </a:rPr>
              <a:t>категорию</a:t>
            </a:r>
            <a:endParaRPr sz="1850">
              <a:latin typeface="Times New Roman"/>
              <a:cs typeface="Times New Roman"/>
            </a:endParaRPr>
          </a:p>
          <a:p>
            <a:pPr marL="12700" marR="6985">
              <a:lnSpc>
                <a:spcPts val="1800"/>
              </a:lnSpc>
              <a:spcBef>
                <a:spcPts val="1595"/>
              </a:spcBef>
            </a:pPr>
            <a:r>
              <a:rPr sz="1850" dirty="0">
                <a:solidFill>
                  <a:srgbClr val="242424"/>
                </a:solidFill>
                <a:latin typeface="Times New Roman"/>
                <a:cs typeface="Times New Roman"/>
              </a:rPr>
              <a:t>п.</a:t>
            </a:r>
            <a:r>
              <a:rPr sz="1850" spc="145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42424"/>
                </a:solidFill>
                <a:latin typeface="Times New Roman"/>
                <a:cs typeface="Times New Roman"/>
              </a:rPr>
              <a:t>47.</a:t>
            </a:r>
            <a:r>
              <a:rPr sz="1850" spc="125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Аттестация</a:t>
            </a:r>
            <a:r>
              <a:rPr sz="1850" spc="15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педагогических</a:t>
            </a:r>
            <a:r>
              <a:rPr sz="1850" spc="1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работников</a:t>
            </a:r>
            <a:r>
              <a:rPr sz="1850" spc="13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в</a:t>
            </a:r>
            <a:r>
              <a:rPr sz="1850" spc="14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целях</a:t>
            </a:r>
            <a:r>
              <a:rPr sz="1850" spc="14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установления</a:t>
            </a:r>
            <a:r>
              <a:rPr sz="1850" spc="15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квалификационной</a:t>
            </a:r>
            <a:r>
              <a:rPr sz="1850" spc="114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категории</a:t>
            </a:r>
            <a:r>
              <a:rPr sz="1850" spc="12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«педагог- </a:t>
            </a:r>
            <a:r>
              <a:rPr sz="1850" dirty="0">
                <a:latin typeface="Times New Roman"/>
                <a:cs typeface="Times New Roman"/>
              </a:rPr>
              <a:t>методист»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проводится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на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основании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srgbClr val="B04634"/>
                </a:solidFill>
                <a:latin typeface="Times New Roman"/>
                <a:cs typeface="Times New Roman"/>
              </a:rPr>
              <a:t>заявлений</a:t>
            </a:r>
            <a:r>
              <a:rPr sz="1850" spc="-125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в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аттестационную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комиссию</a:t>
            </a: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900"/>
              </a:lnSpc>
              <a:spcBef>
                <a:spcPts val="1600"/>
              </a:spcBef>
            </a:pPr>
            <a:r>
              <a:rPr sz="1850" dirty="0">
                <a:latin typeface="Times New Roman"/>
                <a:cs typeface="Times New Roman"/>
              </a:rPr>
              <a:t>К</a:t>
            </a:r>
            <a:r>
              <a:rPr sz="1850" spc="210" dirty="0">
                <a:latin typeface="Times New Roman"/>
                <a:cs typeface="Times New Roman"/>
              </a:rPr>
              <a:t>  </a:t>
            </a:r>
            <a:r>
              <a:rPr sz="1850" dirty="0">
                <a:latin typeface="Times New Roman"/>
                <a:cs typeface="Times New Roman"/>
              </a:rPr>
              <a:t>заявлению</a:t>
            </a:r>
            <a:r>
              <a:rPr sz="1850" spc="215" dirty="0">
                <a:latin typeface="Times New Roman"/>
                <a:cs typeface="Times New Roman"/>
              </a:rPr>
              <a:t>  </a:t>
            </a:r>
            <a:r>
              <a:rPr sz="1850" dirty="0">
                <a:latin typeface="Times New Roman"/>
                <a:cs typeface="Times New Roman"/>
              </a:rPr>
              <a:t>прилагается</a:t>
            </a:r>
            <a:r>
              <a:rPr sz="1850" spc="200" dirty="0">
                <a:latin typeface="Times New Roman"/>
                <a:cs typeface="Times New Roman"/>
              </a:rPr>
              <a:t>  </a:t>
            </a:r>
            <a:r>
              <a:rPr sz="1850" b="1" dirty="0">
                <a:solidFill>
                  <a:srgbClr val="B04634"/>
                </a:solidFill>
                <a:latin typeface="Times New Roman"/>
                <a:cs typeface="Times New Roman"/>
              </a:rPr>
              <a:t>ходатайство</a:t>
            </a:r>
            <a:r>
              <a:rPr sz="1850" b="1" spc="200" dirty="0">
                <a:solidFill>
                  <a:srgbClr val="B04634"/>
                </a:solidFill>
                <a:latin typeface="Times New Roman"/>
                <a:cs typeface="Times New Roman"/>
              </a:rPr>
              <a:t>  </a:t>
            </a:r>
            <a:r>
              <a:rPr sz="1850" dirty="0">
                <a:latin typeface="Times New Roman"/>
                <a:cs typeface="Times New Roman"/>
              </a:rPr>
              <a:t>работодателя,</a:t>
            </a:r>
            <a:r>
              <a:rPr sz="1850" spc="204" dirty="0">
                <a:latin typeface="Times New Roman"/>
                <a:cs typeface="Times New Roman"/>
              </a:rPr>
              <a:t>  </a:t>
            </a:r>
            <a:r>
              <a:rPr sz="1850" dirty="0">
                <a:solidFill>
                  <a:srgbClr val="242424"/>
                </a:solidFill>
                <a:latin typeface="Times New Roman"/>
                <a:cs typeface="Times New Roman"/>
              </a:rPr>
              <a:t>характеризующее</a:t>
            </a:r>
            <a:r>
              <a:rPr sz="1850" spc="195" dirty="0">
                <a:solidFill>
                  <a:srgbClr val="242424"/>
                </a:solidFill>
                <a:latin typeface="Times New Roman"/>
                <a:cs typeface="Times New Roman"/>
              </a:rPr>
              <a:t>  </a:t>
            </a:r>
            <a:r>
              <a:rPr sz="1850" dirty="0">
                <a:solidFill>
                  <a:srgbClr val="242424"/>
                </a:solidFill>
                <a:latin typeface="Times New Roman"/>
                <a:cs typeface="Times New Roman"/>
              </a:rPr>
              <a:t>деятельность</a:t>
            </a:r>
            <a:r>
              <a:rPr sz="1850" spc="185" dirty="0">
                <a:solidFill>
                  <a:srgbClr val="242424"/>
                </a:solidFill>
                <a:latin typeface="Times New Roman"/>
                <a:cs typeface="Times New Roman"/>
              </a:rPr>
              <a:t>  </a:t>
            </a:r>
            <a:r>
              <a:rPr sz="1850" spc="-10" dirty="0">
                <a:solidFill>
                  <a:srgbClr val="242424"/>
                </a:solidFill>
                <a:latin typeface="Times New Roman"/>
                <a:cs typeface="Times New Roman"/>
              </a:rPr>
              <a:t>педагогического </a:t>
            </a:r>
            <a:r>
              <a:rPr sz="1850" dirty="0">
                <a:solidFill>
                  <a:srgbClr val="242424"/>
                </a:solidFill>
                <a:latin typeface="Times New Roman"/>
                <a:cs typeface="Times New Roman"/>
              </a:rPr>
              <a:t>работника,</a:t>
            </a:r>
            <a:r>
              <a:rPr sz="1850" spc="380" dirty="0">
                <a:solidFill>
                  <a:srgbClr val="242424"/>
                </a:solidFill>
                <a:latin typeface="Times New Roman"/>
                <a:cs typeface="Times New Roman"/>
              </a:rPr>
              <a:t>    </a:t>
            </a:r>
            <a:r>
              <a:rPr sz="1850" dirty="0">
                <a:latin typeface="Times New Roman"/>
                <a:cs typeface="Times New Roman"/>
              </a:rPr>
              <a:t>направленную</a:t>
            </a:r>
            <a:r>
              <a:rPr sz="1850" spc="395" dirty="0">
                <a:latin typeface="Times New Roman"/>
                <a:cs typeface="Times New Roman"/>
              </a:rPr>
              <a:t>    </a:t>
            </a:r>
            <a:r>
              <a:rPr sz="1850" dirty="0">
                <a:latin typeface="Times New Roman"/>
                <a:cs typeface="Times New Roman"/>
              </a:rPr>
              <a:t>на</a:t>
            </a:r>
            <a:r>
              <a:rPr sz="1850" spc="390" dirty="0">
                <a:latin typeface="Times New Roman"/>
                <a:cs typeface="Times New Roman"/>
              </a:rPr>
              <a:t>    </a:t>
            </a:r>
            <a:r>
              <a:rPr sz="1850" dirty="0">
                <a:latin typeface="Times New Roman"/>
                <a:cs typeface="Times New Roman"/>
              </a:rPr>
              <a:t>совершенствование</a:t>
            </a:r>
            <a:r>
              <a:rPr sz="1850" spc="395" dirty="0">
                <a:latin typeface="Times New Roman"/>
                <a:cs typeface="Times New Roman"/>
              </a:rPr>
              <a:t>    </a:t>
            </a:r>
            <a:r>
              <a:rPr sz="1850" dirty="0">
                <a:latin typeface="Times New Roman"/>
                <a:cs typeface="Times New Roman"/>
              </a:rPr>
              <a:t>методической</a:t>
            </a:r>
            <a:r>
              <a:rPr sz="1850" spc="395" dirty="0">
                <a:latin typeface="Times New Roman"/>
                <a:cs typeface="Times New Roman"/>
              </a:rPr>
              <a:t>  </a:t>
            </a:r>
            <a:r>
              <a:rPr sz="1850" dirty="0">
                <a:latin typeface="Times New Roman"/>
                <a:cs typeface="Times New Roman"/>
              </a:rPr>
              <a:t>работы</a:t>
            </a:r>
            <a:r>
              <a:rPr sz="1850" spc="380" dirty="0">
                <a:latin typeface="Times New Roman"/>
                <a:cs typeface="Times New Roman"/>
              </a:rPr>
              <a:t>  </a:t>
            </a:r>
            <a:r>
              <a:rPr sz="18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непосредственно</a:t>
            </a:r>
            <a:r>
              <a:rPr sz="1850" u="sng" spc="3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5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образовательной</a:t>
            </a:r>
            <a:r>
              <a:rPr sz="185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организации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сформированного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по </a:t>
            </a:r>
            <a:r>
              <a:rPr sz="1850" spc="-10" dirty="0">
                <a:latin typeface="Times New Roman"/>
                <a:cs typeface="Times New Roman"/>
              </a:rPr>
              <a:t>показателям</a:t>
            </a:r>
            <a:r>
              <a:rPr sz="1850" spc="-3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п.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50</a:t>
            </a:r>
            <a:endParaRPr sz="1850">
              <a:latin typeface="Times New Roman"/>
              <a:cs typeface="Times New Roman"/>
            </a:endParaRPr>
          </a:p>
          <a:p>
            <a:pPr marL="12700" marR="6985">
              <a:lnSpc>
                <a:spcPts val="1789"/>
              </a:lnSpc>
              <a:spcBef>
                <a:spcPts val="1595"/>
              </a:spcBef>
              <a:tabLst>
                <a:tab pos="1472565" algn="l"/>
                <a:tab pos="2990850" algn="l"/>
                <a:tab pos="4490720" algn="l"/>
                <a:tab pos="4891405" algn="l"/>
                <a:tab pos="5749290" algn="l"/>
                <a:tab pos="6793230" algn="l"/>
                <a:tab pos="8639175" algn="l"/>
                <a:tab pos="9457690" algn="l"/>
              </a:tabLst>
            </a:pPr>
            <a:r>
              <a:rPr sz="1850" spc="-10" dirty="0">
                <a:solidFill>
                  <a:srgbClr val="242424"/>
                </a:solidFill>
                <a:latin typeface="Times New Roman"/>
                <a:cs typeface="Times New Roman"/>
              </a:rPr>
              <a:t>Ходатайство</a:t>
            </a:r>
            <a:r>
              <a:rPr sz="1850" dirty="0">
                <a:solidFill>
                  <a:srgbClr val="242424"/>
                </a:solidFill>
                <a:latin typeface="Times New Roman"/>
                <a:cs typeface="Times New Roman"/>
              </a:rPr>
              <a:t>	</a:t>
            </a:r>
            <a:r>
              <a:rPr sz="1850" spc="-10" dirty="0">
                <a:solidFill>
                  <a:srgbClr val="242424"/>
                </a:solidFill>
                <a:latin typeface="Times New Roman"/>
                <a:cs typeface="Times New Roman"/>
              </a:rPr>
              <a:t>р</a:t>
            </a:r>
            <a:r>
              <a:rPr sz="1850" spc="-10" dirty="0">
                <a:latin typeface="Times New Roman"/>
                <a:cs typeface="Times New Roman"/>
              </a:rPr>
              <a:t>аботодателя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850" spc="-10" dirty="0">
                <a:latin typeface="Times New Roman"/>
                <a:cs typeface="Times New Roman"/>
              </a:rPr>
              <a:t>формируется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850" spc="-25" dirty="0">
                <a:latin typeface="Times New Roman"/>
                <a:cs typeface="Times New Roman"/>
              </a:rPr>
              <a:t>на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850" spc="-10" dirty="0">
                <a:latin typeface="Times New Roman"/>
                <a:cs typeface="Times New Roman"/>
              </a:rPr>
              <a:t>основе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850" spc="-10" dirty="0">
                <a:latin typeface="Times New Roman"/>
                <a:cs typeface="Times New Roman"/>
              </a:rPr>
              <a:t>решения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850" spc="-10" dirty="0">
                <a:solidFill>
                  <a:srgbClr val="242424"/>
                </a:solidFill>
                <a:latin typeface="Times New Roman"/>
                <a:cs typeface="Times New Roman"/>
              </a:rPr>
              <a:t>педагогического</a:t>
            </a:r>
            <a:r>
              <a:rPr sz="1850" dirty="0">
                <a:solidFill>
                  <a:srgbClr val="242424"/>
                </a:solidFill>
                <a:latin typeface="Times New Roman"/>
                <a:cs typeface="Times New Roman"/>
              </a:rPr>
              <a:t>	</a:t>
            </a:r>
            <a:r>
              <a:rPr sz="1850" spc="-10" dirty="0">
                <a:solidFill>
                  <a:srgbClr val="242424"/>
                </a:solidFill>
                <a:latin typeface="Times New Roman"/>
                <a:cs typeface="Times New Roman"/>
              </a:rPr>
              <a:t>совета</a:t>
            </a:r>
            <a:r>
              <a:rPr sz="1850" dirty="0">
                <a:solidFill>
                  <a:srgbClr val="242424"/>
                </a:solidFill>
                <a:latin typeface="Times New Roman"/>
                <a:cs typeface="Times New Roman"/>
              </a:rPr>
              <a:t>	</a:t>
            </a:r>
            <a:r>
              <a:rPr sz="1850" spc="-10" dirty="0">
                <a:latin typeface="Times New Roman"/>
                <a:cs typeface="Times New Roman"/>
              </a:rPr>
              <a:t>образовательной организации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(иного</a:t>
            </a:r>
            <a:r>
              <a:rPr sz="1850" spc="5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коллегиального</a:t>
            </a:r>
            <a:r>
              <a:rPr sz="1850" spc="-6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органа</a:t>
            </a:r>
            <a:r>
              <a:rPr sz="1850" spc="5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управления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образовательной</a:t>
            </a:r>
            <a:r>
              <a:rPr sz="1850" spc="-4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организации)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87955" y="795654"/>
            <a:ext cx="8669655" cy="113474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0"/>
              </a:spcBef>
            </a:pPr>
            <a:r>
              <a:rPr sz="2800" b="0" spc="95" dirty="0">
                <a:solidFill>
                  <a:srgbClr val="000000"/>
                </a:solidFill>
                <a:latin typeface="Tahoma"/>
                <a:cs typeface="Tahoma"/>
              </a:rPr>
              <a:t>Аттестация</a:t>
            </a:r>
            <a:r>
              <a:rPr sz="2800" b="0" spc="3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b="0" spc="120" dirty="0">
                <a:solidFill>
                  <a:srgbClr val="000000"/>
                </a:solidFill>
                <a:latin typeface="Tahoma"/>
                <a:cs typeface="Tahoma"/>
              </a:rPr>
              <a:t>педагогических</a:t>
            </a:r>
            <a:r>
              <a:rPr sz="2800" b="0" spc="3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b="0" spc="155" dirty="0">
                <a:solidFill>
                  <a:srgbClr val="000000"/>
                </a:solidFill>
                <a:latin typeface="Tahoma"/>
                <a:cs typeface="Tahoma"/>
              </a:rPr>
              <a:t>работников</a:t>
            </a:r>
            <a:r>
              <a:rPr sz="2800" b="0" spc="2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ahoma"/>
                <a:cs typeface="Tahoma"/>
              </a:rPr>
              <a:t>в</a:t>
            </a:r>
            <a:r>
              <a:rPr sz="2800" b="0" spc="3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Tahoma"/>
                <a:cs typeface="Tahoma"/>
              </a:rPr>
              <a:t>целях </a:t>
            </a:r>
            <a:r>
              <a:rPr sz="2800" b="0" spc="105" dirty="0">
                <a:solidFill>
                  <a:srgbClr val="000000"/>
                </a:solidFill>
                <a:latin typeface="Tahoma"/>
                <a:cs typeface="Tahoma"/>
              </a:rPr>
              <a:t>установления</a:t>
            </a:r>
            <a:r>
              <a:rPr sz="2800" b="0" spc="4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b="0" spc="180" dirty="0">
                <a:solidFill>
                  <a:srgbClr val="000000"/>
                </a:solidFill>
                <a:latin typeface="Tahoma"/>
                <a:cs typeface="Tahoma"/>
              </a:rPr>
              <a:t>квалификационной</a:t>
            </a:r>
            <a:r>
              <a:rPr sz="2800" b="0" spc="-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b="0" spc="100" dirty="0">
                <a:solidFill>
                  <a:srgbClr val="000000"/>
                </a:solidFill>
                <a:latin typeface="Tahoma"/>
                <a:cs typeface="Tahoma"/>
              </a:rPr>
              <a:t>категории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2710"/>
              </a:lnSpc>
              <a:spcBef>
                <a:spcPts val="5"/>
              </a:spcBef>
            </a:pPr>
            <a:r>
              <a:rPr sz="2800" b="0" dirty="0">
                <a:solidFill>
                  <a:srgbClr val="000000"/>
                </a:solidFill>
                <a:latin typeface="Tahoma"/>
                <a:cs typeface="Tahoma"/>
              </a:rPr>
              <a:t>«педагог-</a:t>
            </a:r>
            <a:r>
              <a:rPr sz="2800" b="0" spc="90" dirty="0">
                <a:solidFill>
                  <a:srgbClr val="000000"/>
                </a:solidFill>
                <a:latin typeface="Tahoma"/>
                <a:cs typeface="Tahoma"/>
              </a:rPr>
              <a:t>методист»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728" y="91439"/>
            <a:ext cx="918972" cy="11369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63135"/>
            <a:ext cx="12192000" cy="895350"/>
            <a:chOff x="0" y="5963135"/>
            <a:chExt cx="12192000" cy="895350"/>
          </a:xfrm>
        </p:grpSpPr>
        <p:sp>
          <p:nvSpPr>
            <p:cNvPr id="3" name="object 3"/>
            <p:cNvSpPr/>
            <p:nvPr/>
          </p:nvSpPr>
          <p:spPr>
            <a:xfrm>
              <a:off x="0" y="6405365"/>
              <a:ext cx="12134215" cy="452120"/>
            </a:xfrm>
            <a:custGeom>
              <a:avLst/>
              <a:gdLst/>
              <a:ahLst/>
              <a:cxnLst/>
              <a:rect l="l" t="t" r="r" b="b"/>
              <a:pathLst>
                <a:path w="12134215" h="452120">
                  <a:moveTo>
                    <a:pt x="12134088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34088" y="451967"/>
                  </a:lnTo>
                  <a:lnTo>
                    <a:pt x="12134088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912" y="5963145"/>
              <a:ext cx="12134215" cy="471170"/>
            </a:xfrm>
            <a:custGeom>
              <a:avLst/>
              <a:gdLst/>
              <a:ahLst/>
              <a:cxnLst/>
              <a:rect l="l" t="t" r="r" b="b"/>
              <a:pathLst>
                <a:path w="12134215" h="471170">
                  <a:moveTo>
                    <a:pt x="5211445" y="19380"/>
                  </a:moveTo>
                  <a:lnTo>
                    <a:pt x="0" y="18135"/>
                  </a:lnTo>
                  <a:lnTo>
                    <a:pt x="0" y="470916"/>
                  </a:lnTo>
                  <a:lnTo>
                    <a:pt x="382892" y="470916"/>
                  </a:lnTo>
                  <a:lnTo>
                    <a:pt x="5211445" y="19380"/>
                  </a:lnTo>
                  <a:close/>
                </a:path>
                <a:path w="12134215" h="471170">
                  <a:moveTo>
                    <a:pt x="12134075" y="0"/>
                  </a:moveTo>
                  <a:lnTo>
                    <a:pt x="11522202" y="45377"/>
                  </a:lnTo>
                  <a:lnTo>
                    <a:pt x="922782" y="470916"/>
                  </a:lnTo>
                  <a:lnTo>
                    <a:pt x="12134075" y="470916"/>
                  </a:lnTo>
                  <a:lnTo>
                    <a:pt x="12134075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1" y="6541006"/>
              <a:ext cx="6778752" cy="31699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67232" y="1703069"/>
            <a:ext cx="5732145" cy="1430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7995" algn="l"/>
                <a:tab pos="1940560" algn="l"/>
                <a:tab pos="2339975" algn="l"/>
                <a:tab pos="4538980" algn="l"/>
              </a:tabLst>
            </a:pPr>
            <a:r>
              <a:rPr sz="2200" spc="-50" dirty="0">
                <a:solidFill>
                  <a:srgbClr val="B04634"/>
                </a:solidFill>
                <a:latin typeface="Times New Roman"/>
                <a:cs typeface="Times New Roman"/>
              </a:rPr>
              <a:t>В</a:t>
            </a:r>
            <a:r>
              <a:rPr sz="22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B04634"/>
                </a:solidFill>
                <a:latin typeface="Times New Roman"/>
                <a:cs typeface="Times New Roman"/>
              </a:rPr>
              <a:t>заявлении</a:t>
            </a:r>
            <a:r>
              <a:rPr sz="22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в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аттестационную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2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комиссию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педагогические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работники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сообщают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сведения:</a:t>
            </a:r>
            <a:endParaRPr sz="2200">
              <a:latin typeface="Times New Roman"/>
              <a:cs typeface="Times New Roman"/>
            </a:endParaRPr>
          </a:p>
          <a:p>
            <a:pPr marL="355600" marR="6350" indent="-343535">
              <a:lnSpc>
                <a:spcPct val="100000"/>
              </a:lnSpc>
              <a:spcBef>
                <a:spcPts val="505"/>
              </a:spcBef>
              <a:buFont typeface="Microsoft Sans Serif"/>
              <a:buChar char="•"/>
              <a:tabLst>
                <a:tab pos="355600" algn="l"/>
                <a:tab pos="2035175" algn="l"/>
                <a:tab pos="4254500" algn="l"/>
              </a:tabLst>
            </a:pPr>
            <a:r>
              <a:rPr sz="2200" spc="-25" dirty="0">
                <a:latin typeface="Times New Roman"/>
                <a:cs typeface="Times New Roman"/>
              </a:rPr>
              <a:t>об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уровне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образования </a:t>
            </a:r>
            <a:r>
              <a:rPr sz="2200" spc="-10" dirty="0">
                <a:latin typeface="Times New Roman"/>
                <a:cs typeface="Times New Roman"/>
              </a:rPr>
              <a:t>(квалификации)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7232" y="3170936"/>
            <a:ext cx="57283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425450" algn="l"/>
                <a:tab pos="954405" algn="l"/>
                <a:tab pos="2730500" algn="l"/>
                <a:tab pos="4511675" algn="l"/>
              </a:tabLst>
            </a:pP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B04634"/>
                </a:solidFill>
                <a:latin typeface="Times New Roman"/>
                <a:cs typeface="Times New Roman"/>
              </a:rPr>
              <a:t>о</a:t>
            </a:r>
            <a:r>
              <a:rPr sz="22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B04634"/>
                </a:solidFill>
                <a:latin typeface="Times New Roman"/>
                <a:cs typeface="Times New Roman"/>
              </a:rPr>
              <a:t>результатах</a:t>
            </a:r>
            <a:r>
              <a:rPr sz="22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B04634"/>
                </a:solidFill>
                <a:latin typeface="Times New Roman"/>
                <a:cs typeface="Times New Roman"/>
              </a:rPr>
              <a:t>деятельности,</a:t>
            </a:r>
            <a:r>
              <a:rPr sz="22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B04634"/>
                </a:solidFill>
                <a:latin typeface="Times New Roman"/>
                <a:cs typeface="Times New Roman"/>
              </a:rPr>
              <a:t>связанной </a:t>
            </a:r>
            <a:r>
              <a:rPr sz="2200" spc="-50" dirty="0">
                <a:solidFill>
                  <a:srgbClr val="B04634"/>
                </a:solidFill>
                <a:latin typeface="Times New Roman"/>
                <a:cs typeface="Times New Roman"/>
              </a:rPr>
              <a:t>с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2110" y="3506215"/>
            <a:ext cx="378650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13585" algn="l"/>
                <a:tab pos="3335020" algn="l"/>
              </a:tabLst>
            </a:pPr>
            <a:r>
              <a:rPr sz="2200" spc="-10" dirty="0">
                <a:solidFill>
                  <a:srgbClr val="B04634"/>
                </a:solidFill>
                <a:latin typeface="Times New Roman"/>
                <a:cs typeface="Times New Roman"/>
              </a:rPr>
              <a:t>методической</a:t>
            </a:r>
            <a:r>
              <a:rPr sz="22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B04634"/>
                </a:solidFill>
                <a:latin typeface="Times New Roman"/>
                <a:cs typeface="Times New Roman"/>
              </a:rPr>
              <a:t>работой</a:t>
            </a:r>
            <a:r>
              <a:rPr sz="22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B04634"/>
                </a:solidFill>
                <a:latin typeface="Times New Roman"/>
                <a:cs typeface="Times New Roman"/>
              </a:rPr>
              <a:t>или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0386" y="3841191"/>
            <a:ext cx="20364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B04634"/>
                </a:solidFill>
                <a:latin typeface="Times New Roman"/>
                <a:cs typeface="Times New Roman"/>
              </a:rPr>
              <a:t>наставничеством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031" y="4164228"/>
            <a:ext cx="1744345" cy="8483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12800" indent="-342900">
              <a:lnSpc>
                <a:spcPct val="100000"/>
              </a:lnSpc>
              <a:spcBef>
                <a:spcPts val="700"/>
              </a:spcBef>
              <a:buFont typeface="Microsoft Sans Serif"/>
              <a:buChar char="•"/>
              <a:tabLst>
                <a:tab pos="812800" algn="l"/>
              </a:tabLst>
            </a:pPr>
            <a:r>
              <a:rPr sz="2200" spc="-25" dirty="0">
                <a:latin typeface="Times New Roman"/>
                <a:cs typeface="Times New Roman"/>
              </a:rPr>
              <a:t>об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514984" algn="l"/>
                <a:tab pos="1591310" algn="l"/>
              </a:tabLst>
            </a:pPr>
            <a:r>
              <a:rPr sz="2200" spc="-50" dirty="0">
                <a:latin typeface="Times New Roman"/>
                <a:cs typeface="Times New Roman"/>
              </a:rPr>
              <a:t>а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Times New Roman"/>
                <a:cs typeface="Times New Roman"/>
              </a:rPr>
              <a:t>также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о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23845" y="4164228"/>
            <a:ext cx="43738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22700"/>
              </a:lnSpc>
              <a:spcBef>
                <a:spcPts val="100"/>
              </a:spcBef>
              <a:tabLst>
                <a:tab pos="1844675" algn="l"/>
                <a:tab pos="2909570" algn="l"/>
                <a:tab pos="4071620" algn="l"/>
              </a:tabLst>
            </a:pPr>
            <a:r>
              <a:rPr sz="2200" spc="-10" dirty="0">
                <a:latin typeface="Times New Roman"/>
                <a:cs typeface="Times New Roman"/>
              </a:rPr>
              <a:t>имеющейся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высшей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категории, квалификационной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категории,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по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031" y="4987797"/>
            <a:ext cx="48564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imes New Roman"/>
                <a:cs typeface="Times New Roman"/>
              </a:rPr>
              <a:t>которой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они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желают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пройти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аттестацию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598221" y="1306067"/>
            <a:ext cx="5162550" cy="4493260"/>
            <a:chOff x="6598221" y="1306067"/>
            <a:chExt cx="5162550" cy="449326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6047" y="1306067"/>
              <a:ext cx="2994659" cy="449275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603618" y="3509517"/>
              <a:ext cx="2162175" cy="1886585"/>
            </a:xfrm>
            <a:custGeom>
              <a:avLst/>
              <a:gdLst/>
              <a:ahLst/>
              <a:cxnLst/>
              <a:rect l="l" t="t" r="r" b="b"/>
              <a:pathLst>
                <a:path w="2162175" h="1886585">
                  <a:moveTo>
                    <a:pt x="532002" y="0"/>
                  </a:moveTo>
                  <a:lnTo>
                    <a:pt x="380873" y="557657"/>
                  </a:lnTo>
                  <a:lnTo>
                    <a:pt x="558037" y="456057"/>
                  </a:lnTo>
                  <a:lnTo>
                    <a:pt x="639572" y="598170"/>
                  </a:lnTo>
                  <a:lnTo>
                    <a:pt x="0" y="964819"/>
                  </a:lnTo>
                  <a:lnTo>
                    <a:pt x="528192" y="1886077"/>
                  </a:lnTo>
                  <a:lnTo>
                    <a:pt x="2161666" y="949452"/>
                  </a:lnTo>
                  <a:lnTo>
                    <a:pt x="1633474" y="28194"/>
                  </a:lnTo>
                  <a:lnTo>
                    <a:pt x="993901" y="394970"/>
                  </a:lnTo>
                  <a:lnTo>
                    <a:pt x="912495" y="252857"/>
                  </a:lnTo>
                  <a:lnTo>
                    <a:pt x="1089659" y="151257"/>
                  </a:lnTo>
                  <a:lnTo>
                    <a:pt x="532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03618" y="3509517"/>
              <a:ext cx="2162175" cy="1886585"/>
            </a:xfrm>
            <a:custGeom>
              <a:avLst/>
              <a:gdLst/>
              <a:ahLst/>
              <a:cxnLst/>
              <a:rect l="l" t="t" r="r" b="b"/>
              <a:pathLst>
                <a:path w="2162175" h="1886585">
                  <a:moveTo>
                    <a:pt x="0" y="964819"/>
                  </a:moveTo>
                  <a:lnTo>
                    <a:pt x="639572" y="598170"/>
                  </a:lnTo>
                  <a:lnTo>
                    <a:pt x="558037" y="456057"/>
                  </a:lnTo>
                  <a:lnTo>
                    <a:pt x="380873" y="557657"/>
                  </a:lnTo>
                  <a:lnTo>
                    <a:pt x="532002" y="0"/>
                  </a:lnTo>
                  <a:lnTo>
                    <a:pt x="1089659" y="151257"/>
                  </a:lnTo>
                  <a:lnTo>
                    <a:pt x="912495" y="252857"/>
                  </a:lnTo>
                  <a:lnTo>
                    <a:pt x="993901" y="394970"/>
                  </a:lnTo>
                  <a:lnTo>
                    <a:pt x="1633474" y="28194"/>
                  </a:lnTo>
                  <a:lnTo>
                    <a:pt x="2161666" y="949452"/>
                  </a:lnTo>
                  <a:lnTo>
                    <a:pt x="528192" y="1886077"/>
                  </a:lnTo>
                  <a:lnTo>
                    <a:pt x="0" y="964819"/>
                  </a:lnTo>
                  <a:close/>
                </a:path>
              </a:pathLst>
            </a:custGeom>
            <a:ln w="10795">
              <a:solidFill>
                <a:srgbClr val="2C3B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3293" y="4040632"/>
              <a:ext cx="1251654" cy="958469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23642" y="741045"/>
            <a:ext cx="1775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заявление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4215" y="184404"/>
            <a:ext cx="920496" cy="11353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818" y="643127"/>
            <a:ext cx="9597237" cy="1554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95071"/>
            <a:ext cx="12192000" cy="6663055"/>
            <a:chOff x="0" y="195071"/>
            <a:chExt cx="12192000" cy="6663055"/>
          </a:xfrm>
        </p:grpSpPr>
        <p:sp>
          <p:nvSpPr>
            <p:cNvPr id="4" name="object 4"/>
            <p:cNvSpPr/>
            <p:nvPr/>
          </p:nvSpPr>
          <p:spPr>
            <a:xfrm>
              <a:off x="0" y="6484613"/>
              <a:ext cx="12192000" cy="373380"/>
            </a:xfrm>
            <a:custGeom>
              <a:avLst/>
              <a:gdLst/>
              <a:ahLst/>
              <a:cxnLst/>
              <a:rect l="l" t="t" r="r" b="b"/>
              <a:pathLst>
                <a:path w="12192000" h="373379">
                  <a:moveTo>
                    <a:pt x="12192000" y="0"/>
                  </a:moveTo>
                  <a:lnTo>
                    <a:pt x="0" y="0"/>
                  </a:lnTo>
                  <a:lnTo>
                    <a:pt x="0" y="373384"/>
                  </a:lnTo>
                  <a:lnTo>
                    <a:pt x="12192000" y="37338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300" y="6048070"/>
              <a:ext cx="12077700" cy="465455"/>
            </a:xfrm>
            <a:custGeom>
              <a:avLst/>
              <a:gdLst/>
              <a:ahLst/>
              <a:cxnLst/>
              <a:rect l="l" t="t" r="r" b="b"/>
              <a:pathLst>
                <a:path w="12077700" h="465454">
                  <a:moveTo>
                    <a:pt x="5211445" y="15151"/>
                  </a:moveTo>
                  <a:lnTo>
                    <a:pt x="0" y="13906"/>
                  </a:lnTo>
                  <a:lnTo>
                    <a:pt x="0" y="465239"/>
                  </a:lnTo>
                  <a:lnTo>
                    <a:pt x="382892" y="465239"/>
                  </a:lnTo>
                  <a:lnTo>
                    <a:pt x="5211445" y="15151"/>
                  </a:lnTo>
                  <a:close/>
                </a:path>
                <a:path w="12077700" h="465454">
                  <a:moveTo>
                    <a:pt x="12077687" y="0"/>
                  </a:moveTo>
                  <a:lnTo>
                    <a:pt x="11522202" y="41071"/>
                  </a:lnTo>
                  <a:lnTo>
                    <a:pt x="922782" y="465239"/>
                  </a:lnTo>
                  <a:lnTo>
                    <a:pt x="12077687" y="465239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641592"/>
              <a:ext cx="6778751" cy="2164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1327" y="800099"/>
              <a:ext cx="4712208" cy="54589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8871" y="943355"/>
              <a:ext cx="3983735" cy="50764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672" y="195071"/>
              <a:ext cx="943356" cy="11643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98382"/>
            <a:ext cx="12192000" cy="760095"/>
            <a:chOff x="0" y="6098382"/>
            <a:chExt cx="12192000" cy="760095"/>
          </a:xfrm>
        </p:grpSpPr>
        <p:sp>
          <p:nvSpPr>
            <p:cNvPr id="3" name="object 3"/>
            <p:cNvSpPr/>
            <p:nvPr/>
          </p:nvSpPr>
          <p:spPr>
            <a:xfrm>
              <a:off x="0" y="6536423"/>
              <a:ext cx="12192000" cy="321945"/>
            </a:xfrm>
            <a:custGeom>
              <a:avLst/>
              <a:gdLst/>
              <a:ahLst/>
              <a:cxnLst/>
              <a:rect l="l" t="t" r="r" b="b"/>
              <a:pathLst>
                <a:path w="12192000" h="321945">
                  <a:moveTo>
                    <a:pt x="12192000" y="0"/>
                  </a:moveTo>
                  <a:lnTo>
                    <a:pt x="0" y="0"/>
                  </a:lnTo>
                  <a:lnTo>
                    <a:pt x="0" y="321574"/>
                  </a:lnTo>
                  <a:lnTo>
                    <a:pt x="12192000" y="32157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6098387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59">
                  <a:moveTo>
                    <a:pt x="5211445" y="15201"/>
                  </a:moveTo>
                  <a:lnTo>
                    <a:pt x="0" y="13957"/>
                  </a:lnTo>
                  <a:lnTo>
                    <a:pt x="0" y="466737"/>
                  </a:lnTo>
                  <a:lnTo>
                    <a:pt x="382892" y="466737"/>
                  </a:lnTo>
                  <a:lnTo>
                    <a:pt x="5211445" y="15201"/>
                  </a:lnTo>
                  <a:close/>
                </a:path>
                <a:path w="12077700" h="467359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37"/>
                  </a:lnTo>
                  <a:lnTo>
                    <a:pt x="12077687" y="466737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6248"/>
              <a:ext cx="6778751" cy="30174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672" y="195071"/>
            <a:ext cx="943356" cy="11643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58002" y="1472564"/>
            <a:ext cx="27895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latin typeface="Times New Roman"/>
                <a:cs typeface="Times New Roman"/>
              </a:rPr>
              <a:t>Признаки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ходатайства: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38760" indent="-342900">
              <a:lnSpc>
                <a:spcPct val="107200"/>
              </a:lnSpc>
              <a:spcBef>
                <a:spcPts val="105"/>
              </a:spcBef>
            </a:pPr>
            <a:r>
              <a:rPr b="1" dirty="0">
                <a:latin typeface="Times New Roman"/>
                <a:cs typeface="Times New Roman"/>
              </a:rPr>
              <a:t>Официальный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статус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и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формализованность.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spc="-10" dirty="0"/>
              <a:t>Ходатайство </a:t>
            </a:r>
            <a:r>
              <a:rPr dirty="0"/>
              <a:t>должно</a:t>
            </a:r>
            <a:r>
              <a:rPr spc="-45" dirty="0"/>
              <a:t> </a:t>
            </a:r>
            <a:r>
              <a:rPr dirty="0"/>
              <a:t>быть</a:t>
            </a:r>
            <a:r>
              <a:rPr spc="-55" dirty="0"/>
              <a:t> </a:t>
            </a:r>
            <a:r>
              <a:rPr dirty="0"/>
              <a:t>оформлено</a:t>
            </a:r>
            <a:r>
              <a:rPr spc="-35" dirty="0"/>
              <a:t> </a:t>
            </a:r>
            <a:r>
              <a:rPr dirty="0"/>
              <a:t>в</a:t>
            </a:r>
            <a:r>
              <a:rPr spc="-55" dirty="0"/>
              <a:t> </a:t>
            </a:r>
            <a:r>
              <a:rPr spc="-10" dirty="0"/>
              <a:t>письменном </a:t>
            </a:r>
            <a:r>
              <a:rPr dirty="0"/>
              <a:t>виде</a:t>
            </a:r>
            <a:r>
              <a:rPr spc="-55" dirty="0"/>
              <a:t> </a:t>
            </a:r>
            <a:r>
              <a:rPr spc="-50" dirty="0"/>
              <a:t>и </a:t>
            </a:r>
            <a:r>
              <a:rPr spc="-10" dirty="0"/>
              <a:t>соответствовать</a:t>
            </a:r>
            <a:r>
              <a:rPr spc="-90" dirty="0"/>
              <a:t> </a:t>
            </a:r>
            <a:r>
              <a:rPr dirty="0"/>
              <a:t>установленным</a:t>
            </a:r>
            <a:r>
              <a:rPr spc="-40" dirty="0"/>
              <a:t> </a:t>
            </a:r>
            <a:r>
              <a:rPr spc="-10" dirty="0"/>
              <a:t>требованиям.</a:t>
            </a:r>
          </a:p>
          <a:p>
            <a:pPr marL="355600" marR="194945" indent="-342900">
              <a:lnSpc>
                <a:spcPct val="106900"/>
              </a:lnSpc>
              <a:spcBef>
                <a:spcPts val="5"/>
              </a:spcBef>
            </a:pPr>
            <a:r>
              <a:rPr b="1" dirty="0">
                <a:latin typeface="Times New Roman"/>
                <a:cs typeface="Times New Roman"/>
              </a:rPr>
              <a:t>Наличие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конкретного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адресата.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spc="-25" dirty="0"/>
              <a:t>Ходатайство</a:t>
            </a:r>
            <a:r>
              <a:rPr spc="-45" dirty="0"/>
              <a:t> </a:t>
            </a:r>
            <a:r>
              <a:rPr spc="-10" dirty="0"/>
              <a:t>всегда </a:t>
            </a:r>
            <a:r>
              <a:rPr dirty="0"/>
              <a:t>адресуется</a:t>
            </a:r>
            <a:r>
              <a:rPr spc="-30" dirty="0"/>
              <a:t> </a:t>
            </a:r>
            <a:r>
              <a:rPr spc="-10" dirty="0"/>
              <a:t>конкретному</a:t>
            </a:r>
            <a:r>
              <a:rPr spc="-30" dirty="0"/>
              <a:t> </a:t>
            </a:r>
            <a:r>
              <a:rPr dirty="0"/>
              <a:t>органу</a:t>
            </a:r>
            <a:r>
              <a:rPr spc="-40" dirty="0"/>
              <a:t> </a:t>
            </a:r>
            <a:r>
              <a:rPr dirty="0"/>
              <a:t>или</a:t>
            </a:r>
            <a:r>
              <a:rPr spc="-30" dirty="0"/>
              <a:t> </a:t>
            </a:r>
            <a:r>
              <a:rPr spc="-10" dirty="0"/>
              <a:t>должностному</a:t>
            </a:r>
            <a:r>
              <a:rPr spc="-20" dirty="0"/>
              <a:t> </a:t>
            </a:r>
            <a:r>
              <a:rPr spc="-10" dirty="0"/>
              <a:t>лицу, уполномоченному</a:t>
            </a:r>
            <a:r>
              <a:rPr spc="-40" dirty="0"/>
              <a:t> </a:t>
            </a:r>
            <a:r>
              <a:rPr dirty="0"/>
              <a:t>принимать</a:t>
            </a:r>
            <a:r>
              <a:rPr spc="-40" dirty="0"/>
              <a:t> </a:t>
            </a:r>
            <a:r>
              <a:rPr dirty="0"/>
              <a:t>решение</a:t>
            </a:r>
            <a:r>
              <a:rPr spc="-45" dirty="0"/>
              <a:t> </a:t>
            </a:r>
            <a:r>
              <a:rPr dirty="0"/>
              <a:t>по</a:t>
            </a:r>
            <a:r>
              <a:rPr spc="-70" dirty="0"/>
              <a:t> </a:t>
            </a:r>
            <a:r>
              <a:rPr spc="-10" dirty="0"/>
              <a:t>заявленной</a:t>
            </a: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spc="-10" dirty="0"/>
              <a:t>просьбе</a:t>
            </a:r>
          </a:p>
          <a:p>
            <a:pPr marL="355600" marR="5080" indent="-342900">
              <a:lnSpc>
                <a:spcPct val="106900"/>
              </a:lnSpc>
            </a:pPr>
            <a:r>
              <a:rPr b="1" spc="-10" dirty="0">
                <a:latin typeface="Times New Roman"/>
                <a:cs typeface="Times New Roman"/>
              </a:rPr>
              <a:t>Обоснованность</a:t>
            </a:r>
            <a:r>
              <a:rPr spc="-10" dirty="0"/>
              <a:t>.</a:t>
            </a:r>
            <a:r>
              <a:rPr spc="-40" dirty="0"/>
              <a:t> </a:t>
            </a:r>
            <a:r>
              <a:rPr dirty="0"/>
              <a:t>Должно</a:t>
            </a:r>
            <a:r>
              <a:rPr spc="-45" dirty="0"/>
              <a:t> </a:t>
            </a:r>
            <a:r>
              <a:rPr spc="-10" dirty="0"/>
              <a:t>содержать</a:t>
            </a:r>
            <a:r>
              <a:rPr spc="-55" dirty="0"/>
              <a:t> </a:t>
            </a:r>
            <a:r>
              <a:rPr spc="-10" dirty="0"/>
              <a:t>четкое</a:t>
            </a:r>
            <a:r>
              <a:rPr spc="-55" dirty="0"/>
              <a:t> </a:t>
            </a:r>
            <a:r>
              <a:rPr spc="-10" dirty="0"/>
              <a:t>объяснение</a:t>
            </a:r>
            <a:r>
              <a:rPr spc="-30" dirty="0"/>
              <a:t> </a:t>
            </a:r>
            <a:r>
              <a:rPr spc="-50" dirty="0"/>
              <a:t>и </a:t>
            </a:r>
            <a:r>
              <a:rPr spc="-10" dirty="0"/>
              <a:t>доказательства,</a:t>
            </a:r>
            <a:r>
              <a:rPr dirty="0"/>
              <a:t> </a:t>
            </a:r>
            <a:r>
              <a:rPr spc="-10" dirty="0"/>
              <a:t>подтверждающие</a:t>
            </a:r>
            <a:r>
              <a:rPr spc="20" dirty="0"/>
              <a:t> </a:t>
            </a:r>
            <a:r>
              <a:rPr spc="-20" dirty="0"/>
              <a:t>необходимость</a:t>
            </a:r>
            <a:r>
              <a:rPr dirty="0"/>
              <a:t> </a:t>
            </a:r>
            <a:r>
              <a:rPr spc="-10" dirty="0"/>
              <a:t>принятия </a:t>
            </a:r>
            <a:r>
              <a:rPr dirty="0"/>
              <a:t>решения</a:t>
            </a:r>
            <a:r>
              <a:rPr spc="-2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dirty="0"/>
              <a:t>пользу</a:t>
            </a:r>
            <a:r>
              <a:rPr spc="-50" dirty="0"/>
              <a:t> </a:t>
            </a:r>
            <a:r>
              <a:rPr spc="-10" dirty="0"/>
              <a:t>заявителя.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4403" y="1309217"/>
            <a:ext cx="4478655" cy="230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0175" indent="-342900">
              <a:lnSpc>
                <a:spcPct val="107000"/>
              </a:lnSpc>
              <a:spcBef>
                <a:spcPts val="100"/>
              </a:spcBef>
              <a:buSzPct val="50000"/>
              <a:buFont typeface="Symbol"/>
              <a:buChar char=""/>
              <a:tabLst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заявление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—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это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документ,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который инициирует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определенный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процесс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ставит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вопрос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10" dirty="0">
                <a:latin typeface="Times New Roman"/>
                <a:cs typeface="Times New Roman"/>
              </a:rPr>
              <a:t> рассмотрение.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65"/>
              </a:spcBef>
              <a:buSzPct val="50000"/>
              <a:buFont typeface="Symbol"/>
              <a:buChar char=""/>
              <a:tabLst>
                <a:tab pos="354965" algn="l"/>
              </a:tabLst>
            </a:pPr>
            <a:r>
              <a:rPr sz="2000" b="1" spc="-20" dirty="0">
                <a:latin typeface="Times New Roman"/>
                <a:cs typeface="Times New Roman"/>
              </a:rPr>
              <a:t>ходатайство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—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это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просьба,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70"/>
              </a:spcBef>
            </a:pPr>
            <a:r>
              <a:rPr sz="2000" dirty="0">
                <a:latin typeface="Times New Roman"/>
                <a:cs typeface="Times New Roman"/>
              </a:rPr>
              <a:t>направленная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определенные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органы</a:t>
            </a:r>
            <a:endParaRPr sz="2000">
              <a:latin typeface="Times New Roman"/>
              <a:cs typeface="Times New Roman"/>
            </a:endParaRPr>
          </a:p>
          <a:p>
            <a:pPr marL="355600" marR="1212215">
              <a:lnSpc>
                <a:spcPct val="107000"/>
              </a:lnSpc>
            </a:pP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принятии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конкретного процессуального решения.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76094" y="8890"/>
            <a:ext cx="2670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00000"/>
                </a:solidFill>
              </a:rPr>
              <a:t>Ходатайство</a:t>
            </a:r>
            <a:r>
              <a:rPr sz="135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75254" y="86106"/>
            <a:ext cx="127635" cy="121920"/>
          </a:xfrm>
          <a:custGeom>
            <a:avLst/>
            <a:gdLst/>
            <a:ahLst/>
            <a:cxnLst/>
            <a:rect l="l" t="t" r="r" b="b"/>
            <a:pathLst>
              <a:path w="127635" h="121920">
                <a:moveTo>
                  <a:pt x="127507" y="0"/>
                </a:moveTo>
                <a:lnTo>
                  <a:pt x="0" y="121539"/>
                </a:lnTo>
              </a:path>
            </a:pathLst>
          </a:custGeom>
          <a:ln w="38100">
            <a:solidFill>
              <a:srgbClr val="4154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0116" y="5575808"/>
            <a:ext cx="11440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Ходатайство</a:t>
            </a:r>
            <a:r>
              <a:rPr sz="2400" b="1" i="1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должно</a:t>
            </a:r>
            <a:r>
              <a:rPr sz="2400" b="1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быть</a:t>
            </a:r>
            <a:r>
              <a:rPr sz="2400" b="1" i="1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без</a:t>
            </a:r>
            <a:r>
              <a:rPr sz="2400" b="1" i="1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ошибок,</a:t>
            </a:r>
            <a:r>
              <a:rPr sz="2400" b="1" i="1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опечаток,</a:t>
            </a:r>
            <a:r>
              <a:rPr sz="2400" b="1" i="1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структурировано</a:t>
            </a:r>
            <a:r>
              <a:rPr sz="2400" b="1" i="1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2400" b="1" i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показателям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12682"/>
            <a:ext cx="12192000" cy="645795"/>
            <a:chOff x="0" y="6212682"/>
            <a:chExt cx="12192000" cy="645795"/>
          </a:xfrm>
        </p:grpSpPr>
        <p:sp>
          <p:nvSpPr>
            <p:cNvPr id="3" name="object 3"/>
            <p:cNvSpPr/>
            <p:nvPr/>
          </p:nvSpPr>
          <p:spPr>
            <a:xfrm>
              <a:off x="0" y="6650723"/>
              <a:ext cx="12192000" cy="207645"/>
            </a:xfrm>
            <a:custGeom>
              <a:avLst/>
              <a:gdLst/>
              <a:ahLst/>
              <a:cxnLst/>
              <a:rect l="l" t="t" r="r" b="b"/>
              <a:pathLst>
                <a:path w="12192000" h="207645">
                  <a:moveTo>
                    <a:pt x="12192000" y="0"/>
                  </a:moveTo>
                  <a:lnTo>
                    <a:pt x="0" y="0"/>
                  </a:lnTo>
                  <a:lnTo>
                    <a:pt x="0" y="207274"/>
                  </a:lnTo>
                  <a:lnTo>
                    <a:pt x="12192000" y="20727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12687"/>
              <a:ext cx="12192000" cy="590550"/>
            </a:xfrm>
            <a:custGeom>
              <a:avLst/>
              <a:gdLst/>
              <a:ahLst/>
              <a:cxnLst/>
              <a:rect l="l" t="t" r="r" b="b"/>
              <a:pathLst>
                <a:path w="12192000" h="590550">
                  <a:moveTo>
                    <a:pt x="12192000" y="114960"/>
                  </a:moveTo>
                  <a:lnTo>
                    <a:pt x="12191987" y="0"/>
                  </a:lnTo>
                  <a:lnTo>
                    <a:pt x="11636502" y="41198"/>
                  </a:lnTo>
                  <a:lnTo>
                    <a:pt x="2203881" y="419900"/>
                  </a:lnTo>
                  <a:lnTo>
                    <a:pt x="5211445" y="138645"/>
                  </a:lnTo>
                  <a:lnTo>
                    <a:pt x="4008742" y="138366"/>
                  </a:lnTo>
                  <a:lnTo>
                    <a:pt x="5325745" y="15201"/>
                  </a:lnTo>
                  <a:lnTo>
                    <a:pt x="114300" y="13957"/>
                  </a:lnTo>
                  <a:lnTo>
                    <a:pt x="114300" y="137439"/>
                  </a:lnTo>
                  <a:lnTo>
                    <a:pt x="0" y="137401"/>
                  </a:lnTo>
                  <a:lnTo>
                    <a:pt x="0" y="590181"/>
                  </a:lnTo>
                  <a:lnTo>
                    <a:pt x="382892" y="590181"/>
                  </a:lnTo>
                  <a:lnTo>
                    <a:pt x="1702943" y="466737"/>
                  </a:lnTo>
                  <a:lnTo>
                    <a:pt x="3997541" y="466737"/>
                  </a:lnTo>
                  <a:lnTo>
                    <a:pt x="922782" y="590181"/>
                  </a:lnTo>
                  <a:lnTo>
                    <a:pt x="12192000" y="590181"/>
                  </a:lnTo>
                  <a:lnTo>
                    <a:pt x="12192000" y="11496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06184"/>
              <a:ext cx="6778751" cy="5181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5880" y="797432"/>
            <a:ext cx="91833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Требования</a:t>
            </a:r>
            <a:r>
              <a:rPr sz="3200"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sz="32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новым</a:t>
            </a:r>
            <a:r>
              <a:rPr sz="32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квалификационным</a:t>
            </a:r>
            <a:r>
              <a:rPr sz="3200" b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категориям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2919" y="1522475"/>
            <a:ext cx="11006455" cy="4605655"/>
          </a:xfrm>
          <a:custGeom>
            <a:avLst/>
            <a:gdLst/>
            <a:ahLst/>
            <a:cxnLst/>
            <a:rect l="l" t="t" r="r" b="b"/>
            <a:pathLst>
              <a:path w="11006455" h="4605655">
                <a:moveTo>
                  <a:pt x="11006328" y="0"/>
                </a:moveTo>
                <a:lnTo>
                  <a:pt x="0" y="0"/>
                </a:lnTo>
                <a:lnTo>
                  <a:pt x="0" y="4605528"/>
                </a:lnTo>
                <a:lnTo>
                  <a:pt x="11006328" y="4605528"/>
                </a:lnTo>
                <a:lnTo>
                  <a:pt x="11006328" y="0"/>
                </a:lnTo>
                <a:close/>
              </a:path>
            </a:pathLst>
          </a:custGeom>
          <a:solidFill>
            <a:srgbClr val="DC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2269" y="1549654"/>
            <a:ext cx="10764520" cy="3546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97535" indent="283210">
              <a:lnSpc>
                <a:spcPct val="100000"/>
              </a:lnSpc>
              <a:spcBef>
                <a:spcPts val="95"/>
              </a:spcBef>
              <a:buAutoNum type="arabicPeriod" startAt="50"/>
              <a:tabLst>
                <a:tab pos="295910" algn="l"/>
              </a:tabLst>
            </a:pPr>
            <a:r>
              <a:rPr sz="1500" dirty="0">
                <a:latin typeface="Times New Roman"/>
                <a:cs typeface="Times New Roman"/>
              </a:rPr>
              <a:t>Квалификационная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категория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600" b="1" i="1" spc="-20" dirty="0">
                <a:latin typeface="Times New Roman"/>
                <a:cs typeface="Times New Roman"/>
              </a:rPr>
              <a:t>«педагог-</a:t>
            </a:r>
            <a:r>
              <a:rPr sz="1600" b="1" i="1" spc="-10" dirty="0">
                <a:latin typeface="Times New Roman"/>
                <a:cs typeface="Times New Roman"/>
              </a:rPr>
              <a:t>методист»</a:t>
            </a:r>
            <a:r>
              <a:rPr sz="1600" b="1" i="1" spc="6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устанавливается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педагогическим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работникам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основе</a:t>
            </a:r>
            <a:r>
              <a:rPr sz="1500" spc="-10" dirty="0">
                <a:latin typeface="Times New Roman"/>
                <a:cs typeface="Times New Roman"/>
              </a:rPr>
              <a:t> следующих показателей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деятельности,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sz="15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входящей</a:t>
            </a:r>
            <a:r>
              <a:rPr sz="15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5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должностные</a:t>
            </a:r>
            <a:r>
              <a:rPr sz="15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обязанности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занимаемой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организации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должности: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 startAt="50"/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0"/>
              </a:spcBef>
              <a:buFont typeface="Times New Roman"/>
              <a:buAutoNum type="arabicPeriod" startAt="50"/>
            </a:pPr>
            <a:endParaRPr sz="1500">
              <a:latin typeface="Times New Roman"/>
              <a:cs typeface="Times New Roman"/>
            </a:endParaRPr>
          </a:p>
          <a:p>
            <a:pPr marL="241300" marR="544195" lvl="1" indent="-228600">
              <a:lnSpc>
                <a:spcPct val="100000"/>
              </a:lnSpc>
              <a:buClr>
                <a:srgbClr val="415487"/>
              </a:buClr>
              <a:buFont typeface="Microsoft Sans Serif"/>
              <a:buChar char="•"/>
              <a:tabLst>
                <a:tab pos="241300" algn="l"/>
              </a:tabLst>
            </a:pPr>
            <a:r>
              <a:rPr sz="1500" spc="-20" dirty="0">
                <a:solidFill>
                  <a:srgbClr val="C00000"/>
                </a:solidFill>
                <a:latin typeface="Times New Roman"/>
                <a:cs typeface="Times New Roman"/>
              </a:rPr>
              <a:t>руководства</a:t>
            </a:r>
            <a:r>
              <a:rPr sz="15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C00000"/>
                </a:solidFill>
                <a:latin typeface="Times New Roman"/>
                <a:cs typeface="Times New Roman"/>
              </a:rPr>
              <a:t>методическим</a:t>
            </a:r>
            <a:r>
              <a:rPr sz="15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объединением</a:t>
            </a:r>
            <a:r>
              <a:rPr sz="15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педагогических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работников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образовательной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организации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активного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участия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в </a:t>
            </a:r>
            <a:r>
              <a:rPr sz="1500" spc="-10" dirty="0">
                <a:latin typeface="Times New Roman"/>
                <a:cs typeface="Times New Roman"/>
              </a:rPr>
              <a:t>методической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работе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образовательной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организации;</a:t>
            </a:r>
            <a:endParaRPr sz="1500">
              <a:latin typeface="Times New Roman"/>
              <a:cs typeface="Times New Roman"/>
            </a:endParaRPr>
          </a:p>
          <a:p>
            <a:pPr marL="241300" marR="386715" lvl="1" indent="-228600">
              <a:lnSpc>
                <a:spcPct val="100000"/>
              </a:lnSpc>
              <a:spcBef>
                <a:spcPts val="1005"/>
              </a:spcBef>
              <a:buClr>
                <a:srgbClr val="415487"/>
              </a:buClr>
              <a:buFont typeface="Microsoft Sans Serif"/>
              <a:buChar char="•"/>
              <a:tabLst>
                <a:tab pos="241300" algn="l"/>
              </a:tabLst>
            </a:pPr>
            <a:r>
              <a:rPr sz="1500" spc="-20" dirty="0">
                <a:solidFill>
                  <a:srgbClr val="C00000"/>
                </a:solidFill>
                <a:latin typeface="Times New Roman"/>
                <a:cs typeface="Times New Roman"/>
              </a:rPr>
              <a:t>руководства</a:t>
            </a:r>
            <a:r>
              <a:rPr sz="15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разработкой</a:t>
            </a:r>
            <a:r>
              <a:rPr sz="15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C00000"/>
                </a:solidFill>
                <a:latin typeface="Times New Roman"/>
                <a:cs typeface="Times New Roman"/>
              </a:rPr>
              <a:t>программно-</a:t>
            </a: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методического</a:t>
            </a:r>
            <a:r>
              <a:rPr sz="15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сопровождения</a:t>
            </a:r>
            <a:r>
              <a:rPr sz="15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образовательного</a:t>
            </a:r>
            <a:r>
              <a:rPr sz="15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C00000"/>
                </a:solidFill>
                <a:latin typeface="Times New Roman"/>
                <a:cs typeface="Times New Roman"/>
              </a:rPr>
              <a:t>процесса</a:t>
            </a:r>
            <a:r>
              <a:rPr sz="1500" dirty="0">
                <a:latin typeface="Times New Roman"/>
                <a:cs typeface="Times New Roman"/>
              </a:rPr>
              <a:t>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том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числе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методического сопровождения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реализации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инновационных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образовательных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программ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проектов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образовательной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организации;</a:t>
            </a:r>
            <a:endParaRPr sz="1500">
              <a:latin typeface="Times New Roman"/>
              <a:cs typeface="Times New Roman"/>
            </a:endParaRPr>
          </a:p>
          <a:p>
            <a:pPr marL="241300" marR="1403350" lvl="1" indent="-228600">
              <a:lnSpc>
                <a:spcPct val="100000"/>
              </a:lnSpc>
              <a:spcBef>
                <a:spcPts val="1000"/>
              </a:spcBef>
              <a:buClr>
                <a:srgbClr val="415487"/>
              </a:buClr>
              <a:buFont typeface="Microsoft Sans Serif"/>
              <a:buChar char="•"/>
              <a:tabLst>
                <a:tab pos="241300" algn="l"/>
              </a:tabLst>
            </a:pP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методической</a:t>
            </a:r>
            <a:r>
              <a:rPr sz="15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C00000"/>
                </a:solidFill>
                <a:latin typeface="Times New Roman"/>
                <a:cs typeface="Times New Roman"/>
              </a:rPr>
              <a:t>поддержки</a:t>
            </a:r>
            <a:r>
              <a:rPr sz="15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педагогических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работников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образовательной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организации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при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подготовке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15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C00000"/>
                </a:solidFill>
                <a:latin typeface="Times New Roman"/>
                <a:cs typeface="Times New Roman"/>
              </a:rPr>
              <a:t>участию</a:t>
            </a:r>
            <a:r>
              <a:rPr sz="15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1500" dirty="0">
                <a:solidFill>
                  <a:srgbClr val="C00000"/>
                </a:solidFill>
                <a:latin typeface="Times New Roman"/>
                <a:cs typeface="Times New Roman"/>
              </a:rPr>
              <a:t>профессиональных</a:t>
            </a:r>
            <a:r>
              <a:rPr sz="15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конкурсах</a:t>
            </a:r>
            <a:r>
              <a:rPr sz="1500" spc="-10" dirty="0">
                <a:latin typeface="Times New Roman"/>
                <a:cs typeface="Times New Roman"/>
              </a:rPr>
              <a:t>;</a:t>
            </a:r>
            <a:endParaRPr sz="1500">
              <a:latin typeface="Times New Roman"/>
              <a:cs typeface="Times New Roman"/>
            </a:endParaRPr>
          </a:p>
          <a:p>
            <a:pPr marL="241300" marR="5080" lvl="1" indent="-228600">
              <a:lnSpc>
                <a:spcPct val="100000"/>
              </a:lnSpc>
              <a:spcBef>
                <a:spcPts val="994"/>
              </a:spcBef>
              <a:buClr>
                <a:srgbClr val="415487"/>
              </a:buClr>
              <a:buFont typeface="Microsoft Sans Serif"/>
              <a:buChar char="•"/>
              <a:tabLst>
                <a:tab pos="241300" algn="l"/>
              </a:tabLst>
            </a:pPr>
            <a:r>
              <a:rPr sz="1500" dirty="0">
                <a:latin typeface="Times New Roman"/>
                <a:cs typeface="Times New Roman"/>
              </a:rPr>
              <a:t>участия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методической</a:t>
            </a:r>
            <a:r>
              <a:rPr sz="15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поддержке</a:t>
            </a:r>
            <a:r>
              <a:rPr sz="15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(сопровождении)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педагогических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работников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образовательной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организации,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направленной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на </a:t>
            </a:r>
            <a:r>
              <a:rPr sz="1500" dirty="0">
                <a:latin typeface="Times New Roman"/>
                <a:cs typeface="Times New Roman"/>
              </a:rPr>
              <a:t>их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C00000"/>
                </a:solidFill>
                <a:latin typeface="Times New Roman"/>
                <a:cs typeface="Times New Roman"/>
              </a:rPr>
              <a:t>профессиональное</a:t>
            </a:r>
            <a:r>
              <a:rPr sz="15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C00000"/>
                </a:solidFill>
                <a:latin typeface="Times New Roman"/>
                <a:cs typeface="Times New Roman"/>
              </a:rPr>
              <a:t>развитие,</a:t>
            </a:r>
            <a:r>
              <a:rPr sz="15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преодоление</a:t>
            </a:r>
            <a:r>
              <a:rPr sz="15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C00000"/>
                </a:solidFill>
                <a:latin typeface="Times New Roman"/>
                <a:cs typeface="Times New Roman"/>
              </a:rPr>
              <a:t>профессиональных</a:t>
            </a: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 дефицитов</a:t>
            </a:r>
            <a:r>
              <a:rPr sz="1500" spc="-10" dirty="0">
                <a:latin typeface="Times New Roman"/>
                <a:cs typeface="Times New Roman"/>
              </a:rPr>
              <a:t>;</a:t>
            </a:r>
            <a:endParaRPr sz="1500">
              <a:latin typeface="Times New Roman"/>
              <a:cs typeface="Times New Roman"/>
            </a:endParaRPr>
          </a:p>
          <a:p>
            <a:pPr marL="240665" lvl="1" indent="-227965">
              <a:lnSpc>
                <a:spcPct val="100000"/>
              </a:lnSpc>
              <a:spcBef>
                <a:spcPts val="1010"/>
              </a:spcBef>
              <a:buClr>
                <a:srgbClr val="415487"/>
              </a:buClr>
              <a:buFont typeface="Microsoft Sans Serif"/>
              <a:buChar char="•"/>
              <a:tabLst>
                <a:tab pos="240665" algn="l"/>
              </a:tabLst>
            </a:pP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передачи</a:t>
            </a:r>
            <a:r>
              <a:rPr sz="15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C00000"/>
                </a:solidFill>
                <a:latin typeface="Times New Roman"/>
                <a:cs typeface="Times New Roman"/>
              </a:rPr>
              <a:t>опыта</a:t>
            </a:r>
            <a:r>
              <a:rPr sz="15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применению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образовательной</a:t>
            </a:r>
            <a:r>
              <a:rPr sz="15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организации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авторских</a:t>
            </a:r>
            <a:r>
              <a:rPr sz="15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C00000"/>
                </a:solidFill>
                <a:latin typeface="Times New Roman"/>
                <a:cs typeface="Times New Roman"/>
              </a:rPr>
              <a:t>учебных</a:t>
            </a:r>
            <a:r>
              <a:rPr sz="15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5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C00000"/>
                </a:solidFill>
                <a:latin typeface="Times New Roman"/>
                <a:cs typeface="Times New Roman"/>
              </a:rPr>
              <a:t>(или)</a:t>
            </a:r>
            <a:r>
              <a:rPr sz="15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C00000"/>
                </a:solidFill>
                <a:latin typeface="Times New Roman"/>
                <a:cs typeface="Times New Roman"/>
              </a:rPr>
              <a:t>учебно-</a:t>
            </a: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методических</a:t>
            </a:r>
            <a:r>
              <a:rPr sz="15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разработок</a:t>
            </a:r>
            <a:r>
              <a:rPr sz="1500" spc="-1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124" y="158495"/>
            <a:ext cx="943356" cy="1164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1594</Words>
  <Application>Microsoft Office PowerPoint</Application>
  <PresentationFormat>Широкоэкранный</PresentationFormat>
  <Paragraphs>219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Calibri Light</vt:lpstr>
      <vt:lpstr>Cambria</vt:lpstr>
      <vt:lpstr>Microsoft Sans Serif</vt:lpstr>
      <vt:lpstr>Symbol</vt:lpstr>
      <vt:lpstr>Tahoma</vt:lpstr>
      <vt:lpstr>Times New Roman</vt:lpstr>
      <vt:lpstr>Trebuchet MS</vt:lpstr>
      <vt:lpstr>Verdana</vt:lpstr>
      <vt:lpstr>Wingdings</vt:lpstr>
      <vt:lpstr>Office Theme</vt:lpstr>
      <vt:lpstr>Презентация PowerPoint</vt:lpstr>
      <vt:lpstr>Презентация PowerPoint</vt:lpstr>
      <vt:lpstr>Основные нормативные документы</vt:lpstr>
      <vt:lpstr>ССттррууккттуурраа ддооккууммееннттаа</vt:lpstr>
      <vt:lpstr>Аттестация педагогических работников в целях установления квалификационной категории «педагог-методист»</vt:lpstr>
      <vt:lpstr>заявление</vt:lpstr>
      <vt:lpstr>Презентация PowerPoint</vt:lpstr>
      <vt:lpstr>Ходатайство.</vt:lpstr>
      <vt:lpstr>Требования к новым квалификационным категориям</vt:lpstr>
      <vt:lpstr>ПЕДАГОГ-МЕТОДИСТ – педагогический работник,</vt:lpstr>
      <vt:lpstr>Нормативно-правовое обеспечение методической деятельности</vt:lpstr>
      <vt:lpstr>Деятельность педагога-методиста должна быть эффективной, адресной</vt:lpstr>
      <vt:lpstr>1. Руководство участие организации</vt:lpstr>
      <vt:lpstr>Показатели оценки профессиональной деятельности педагога по квалификационной категории «ПЕДАГОГ-МЕТОДИСТ»</vt:lpstr>
      <vt:lpstr>2.Руководство разработкой программно-методического сопровождения образовательного процесса, инновационных образовательных программ и проектов</vt:lpstr>
      <vt:lpstr>3.Методическая поддержка педагогических работников образовательной организации</vt:lpstr>
      <vt:lpstr>Презентация PowerPoint</vt:lpstr>
      <vt:lpstr>Презентация PowerPoint</vt:lpstr>
      <vt:lpstr>Не является методическим сопровождением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Андреева</dc:creator>
  <cp:lastModifiedBy>Калинкина Валентина Владимировна</cp:lastModifiedBy>
  <cp:revision>3</cp:revision>
  <dcterms:created xsi:type="dcterms:W3CDTF">2024-11-19T01:31:24Z</dcterms:created>
  <dcterms:modified xsi:type="dcterms:W3CDTF">2025-02-21T06:07:35Z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2024-11-19T00:00:00Z</vt:filetime>
  </property>
  <property fmtid="{D5CDD505-2E9C-101B-9397-08002B2CF9AE}" pid="5" name="Producer">
    <vt:lpwstr>Microsoft® PowerPoint® 2019</vt:lpwstr>
  </property>
</Properties>
</file>