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8" r:id="rId3"/>
    <p:sldId id="261" r:id="rId4"/>
    <p:sldId id="269" r:id="rId5"/>
    <p:sldId id="271" r:id="rId6"/>
    <p:sldId id="268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F2F7B378-F3C3-41B8-8DD0-C5D620DAFC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901C03F-57BC-48E8-9722-8F93BB1458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3EABC-888E-45EE-8863-6B9DADE81BC7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DD4E16-63A7-46D4-965F-DFEDEEC2FF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F3C3E9B-2E8C-428D-BB7E-0AA702DDA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C2CC4-1C78-404B-A098-5CACD23D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00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E5A776-3F97-4299-AFB8-9607DF94E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DABD1B4-9E57-4BD4-81F5-AD9997A23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4F6626D-2242-4C34-83D2-02E98BEF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8123AF0-EA6C-459B-B732-DB2D79C0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CC6188-CFB6-43C2-9349-FD96859C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82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798DA06-64B5-4510-A27E-BE7B3BC5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A58C18A-6119-4890-A99B-6AEF6E5A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8A9E183-1F9C-4A45-93C6-002A250A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12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9ECF8D-844C-4207-BAFA-BADE0FBA7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426469-404D-401F-95F6-E0C98645D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895BDFE-B10E-4FAF-A15D-F4FFD9782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B9061DF-27D3-42F9-9FB4-651396A7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6BC1DC-F4E9-4874-BE0B-D6D6744D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1E5B1EA-92C7-47FC-BC38-1FAB347C1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0634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16B7A6-6EAC-4BBF-948C-C8D5733C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6D5E4AE-9B2E-46CA-8717-200A217D0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893BE01-4769-4E6A-8960-83538B20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7349CE3-EA6D-4380-B1AE-193EFD61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7A502A-D4FD-4860-9BFE-4FB90CE4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B6699D3-C1D9-45F6-B369-7F88E8BA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79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2E499A-B1C5-45D5-BA03-DB7D34F1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72902A6-0545-4C86-AEB4-D4D2026CD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818021-F016-46DF-9876-A3BF58A4E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5377C4-5A91-434C-9B36-D20BBE5A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D638BE-7E3D-4F28-AB07-F72F16CC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0065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9977926-8E4F-4CE6-A757-91CAAD5EE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4434D3B-A7EE-494D-9948-39B8B4F12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02B6CD-1749-42A2-86BD-A05BF5EA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7030530-D506-4099-A747-AB201739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8CCE513-E3FF-416C-BA50-7558E370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39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E870FD-F4C7-49CF-B581-7F35094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936A2-3190-4A74-A7F5-9A69B38EA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E91E77-A7CC-4598-930C-DC667BE9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197651-1A0A-4FF5-B49F-690FFDD8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7301F7-4AC7-44A9-9959-6C078369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804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A6F5AD-EA4A-4DB8-8427-F2BAC2EE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6D600F0-D511-4EA6-8E66-4B74E302D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521C7B-7A88-453B-8B33-0751D78C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60E05E-D298-4F3D-A9B1-75C01179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01BB4F-9B21-431B-8FA1-C79A9C20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03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C4698B-97E6-474E-B597-819E37C5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A650EA-3B6A-4EFF-8B9E-5975F7661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30CA183-0D2A-4ED2-9DBA-5BE63CE0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640056-3AB9-4C72-A36D-A44812C8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BA5C592-8D9A-4EFD-BDAF-004FADE0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6BF0E49-99AE-476F-BF3C-ACE56106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06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4459DED-C11A-4511-A847-493005395558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B541E7-5B4D-43E5-8F59-EBDE70BC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081C85-17C3-4494-ADC5-41279F506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FDFDBC3-9040-454D-921A-8EFEBEB7EFAE}"/>
              </a:ext>
            </a:extLst>
          </p:cNvPr>
          <p:cNvSpPr/>
          <p:nvPr userDrawn="1"/>
        </p:nvSpPr>
        <p:spPr>
          <a:xfrm>
            <a:off x="0" y="6492875"/>
            <a:ext cx="12192000" cy="365125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noFill/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66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EEF441D-A1A1-48BA-B9DE-0AAA8224B7D0}"/>
              </a:ext>
            </a:extLst>
          </p:cNvPr>
          <p:cNvSpPr/>
          <p:nvPr userDrawn="1"/>
        </p:nvSpPr>
        <p:spPr>
          <a:xfrm>
            <a:off x="0" y="0"/>
            <a:ext cx="59188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5701238B-17B1-4DAB-9C27-FC7BE9B8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02" y="1359000"/>
            <a:ext cx="5280898" cy="1325563"/>
          </a:xfrm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3DE9FB9-DAE3-47AB-A980-0F966C738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8166000" y="3538581"/>
            <a:ext cx="4461587" cy="330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9681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EE3F739-19A4-4190-A1FA-67EFCD502D1C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4051" y="593725"/>
            <a:ext cx="5489575" cy="2857398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43751F-5479-412E-84EF-955FC9844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000" y="593725"/>
            <a:ext cx="5151949" cy="103887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9A74BD7-8B5C-49BC-B03B-A549B6105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363" y="1944688"/>
            <a:ext cx="5151437" cy="481488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2C0238A-CE92-48A9-B41C-AC423CC575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3833813"/>
            <a:ext cx="5489575" cy="29257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D3B8627-E627-4634-B66D-3D27D79305E7}"/>
              </a:ext>
            </a:extLst>
          </p:cNvPr>
          <p:cNvSpPr/>
          <p:nvPr userDrawn="1"/>
        </p:nvSpPr>
        <p:spPr>
          <a:xfrm>
            <a:off x="0" y="6399000"/>
            <a:ext cx="12192000" cy="459000"/>
          </a:xfrm>
          <a:prstGeom prst="rect">
            <a:avLst/>
          </a:prstGeom>
          <a:solidFill>
            <a:schemeClr val="accent2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97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FA29F9-23BA-4ECB-82B3-298CF148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0B0088F-4F61-4CA9-8363-CD4244056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83FC360-5B08-4CF4-A526-AB2CCE9F3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588615A-2070-42C4-B6D8-FBF878A10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DFECA10-3085-492F-995A-86D656093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C31F736-D24A-4001-B690-35E7524C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A27D62C-DA1D-45F4-81AB-08FB0044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BC030DF-F60C-4C5C-9AFC-1EFD8EB10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451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83FAD6-11EA-489A-A363-BEDC63A3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CD500A0-4AAC-4067-B9F1-2003436D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3AAABCB-729C-43E9-800C-52465EA1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439AD69-049B-4695-82B6-90F26809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63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1FBEC2-919E-4102-894D-6DB41EC7A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FB6738-3D94-4778-815D-9A8651015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AC02A4-B7C1-4153-BB05-1E4CDE679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A107-8654-43C3-BF7C-DB81E0A9004F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DF5F0C-3923-461E-8DC7-F30C67104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866F7A-327E-44B1-B5F8-E9DA7BB9D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55F7-023C-4A29-AED4-3CBE049975C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hlinkClick r:id="rId16"/>
            <a:extLst>
              <a:ext uri="{FF2B5EF4-FFF2-40B4-BE49-F238E27FC236}">
                <a16:creationId xmlns:a16="http://schemas.microsoft.com/office/drawing/2014/main" xmlns="" id="{70F833F9-0231-4EE9-AFEB-F77CEF52A2B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9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61" r:id="rId6"/>
    <p:sldLayoutId id="214748366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олилиния: фигура 29">
            <a:extLst>
              <a:ext uri="{FF2B5EF4-FFF2-40B4-BE49-F238E27FC236}">
                <a16:creationId xmlns:a16="http://schemas.microsoft.com/office/drawing/2014/main" xmlns="" id="{01C009CD-FB4C-4C09-8327-31277BE0B9C8}"/>
              </a:ext>
            </a:extLst>
          </p:cNvPr>
          <p:cNvSpPr/>
          <p:nvPr/>
        </p:nvSpPr>
        <p:spPr>
          <a:xfrm>
            <a:off x="4950000" y="-6297"/>
            <a:ext cx="7131000" cy="6900297"/>
          </a:xfrm>
          <a:custGeom>
            <a:avLst/>
            <a:gdLst>
              <a:gd name="connsiteX0" fmla="*/ 1286359 w 6834753"/>
              <a:gd name="connsiteY0" fmla="*/ 30996 h 6896745"/>
              <a:gd name="connsiteX1" fmla="*/ 0 w 6834753"/>
              <a:gd name="connsiteY1" fmla="*/ 1720312 h 6896745"/>
              <a:gd name="connsiteX2" fmla="*/ 2278251 w 6834753"/>
              <a:gd name="connsiteY2" fmla="*/ 2960176 h 6896745"/>
              <a:gd name="connsiteX3" fmla="*/ 898902 w 6834753"/>
              <a:gd name="connsiteY3" fmla="*/ 3859078 h 6896745"/>
              <a:gd name="connsiteX4" fmla="*/ 4293031 w 6834753"/>
              <a:gd name="connsiteY4" fmla="*/ 6323308 h 6896745"/>
              <a:gd name="connsiteX5" fmla="*/ 4293031 w 6834753"/>
              <a:gd name="connsiteY5" fmla="*/ 6896745 h 6896745"/>
              <a:gd name="connsiteX6" fmla="*/ 6834753 w 6834753"/>
              <a:gd name="connsiteY6" fmla="*/ 6881247 h 6896745"/>
              <a:gd name="connsiteX7" fmla="*/ 6834753 w 6834753"/>
              <a:gd name="connsiteY7" fmla="*/ 0 h 6896745"/>
              <a:gd name="connsiteX8" fmla="*/ 1286359 w 6834753"/>
              <a:gd name="connsiteY8" fmla="*/ 30996 h 6896745"/>
              <a:gd name="connsiteX0" fmla="*/ 991892 w 6540286"/>
              <a:gd name="connsiteY0" fmla="*/ 30996 h 6896745"/>
              <a:gd name="connsiteX1" fmla="*/ 0 w 6540286"/>
              <a:gd name="connsiteY1" fmla="*/ 1642820 h 6896745"/>
              <a:gd name="connsiteX2" fmla="*/ 1983784 w 6540286"/>
              <a:gd name="connsiteY2" fmla="*/ 2960176 h 6896745"/>
              <a:gd name="connsiteX3" fmla="*/ 604435 w 6540286"/>
              <a:gd name="connsiteY3" fmla="*/ 3859078 h 6896745"/>
              <a:gd name="connsiteX4" fmla="*/ 3998564 w 6540286"/>
              <a:gd name="connsiteY4" fmla="*/ 6323308 h 6896745"/>
              <a:gd name="connsiteX5" fmla="*/ 3998564 w 6540286"/>
              <a:gd name="connsiteY5" fmla="*/ 6896745 h 6896745"/>
              <a:gd name="connsiteX6" fmla="*/ 6540286 w 6540286"/>
              <a:gd name="connsiteY6" fmla="*/ 6881247 h 6896745"/>
              <a:gd name="connsiteX7" fmla="*/ 6540286 w 6540286"/>
              <a:gd name="connsiteY7" fmla="*/ 0 h 6896745"/>
              <a:gd name="connsiteX8" fmla="*/ 991892 w 6540286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520581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684934 w 6233328"/>
              <a:gd name="connsiteY0" fmla="*/ 30996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30996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622942 w 6233328"/>
              <a:gd name="connsiteY3" fmla="*/ 4355024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828899 w 5850350"/>
              <a:gd name="connsiteY2" fmla="*/ 29601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1324199 w 5850350"/>
              <a:gd name="connsiteY2" fmla="*/ 27696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267932 w 5878318"/>
              <a:gd name="connsiteY3" fmla="*/ 437407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2593646 w 5878318"/>
              <a:gd name="connsiteY4" fmla="*/ 63804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59364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38409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563367 w 5878318"/>
              <a:gd name="connsiteY4" fmla="*/ 565785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64867 w 5878318"/>
              <a:gd name="connsiteY2" fmla="*/ 27633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05905 w 5911491"/>
              <a:gd name="connsiteY3" fmla="*/ 4431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94805 w 5911491"/>
              <a:gd name="connsiteY3" fmla="*/ 431057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11491" h="6900297">
                <a:moveTo>
                  <a:pt x="267847" y="0"/>
                </a:moveTo>
                <a:cubicBezTo>
                  <a:pt x="-62784" y="537275"/>
                  <a:pt x="-10908" y="771686"/>
                  <a:pt x="30421" y="1107483"/>
                </a:cubicBezTo>
                <a:cubicBezTo>
                  <a:pt x="102746" y="1686086"/>
                  <a:pt x="1315383" y="1859258"/>
                  <a:pt x="1398040" y="2763326"/>
                </a:cubicBezTo>
                <a:cubicBezTo>
                  <a:pt x="1480697" y="3667394"/>
                  <a:pt x="819922" y="3546637"/>
                  <a:pt x="669405" y="4304224"/>
                </a:cubicBezTo>
                <a:cubicBezTo>
                  <a:pt x="518888" y="5061811"/>
                  <a:pt x="669296" y="5447278"/>
                  <a:pt x="1231540" y="5778500"/>
                </a:cubicBezTo>
                <a:cubicBezTo>
                  <a:pt x="1857284" y="6122422"/>
                  <a:pt x="2118819" y="6024212"/>
                  <a:pt x="2417269" y="6380458"/>
                </a:cubicBezTo>
                <a:cubicBezTo>
                  <a:pt x="2715719" y="6736704"/>
                  <a:pt x="2671269" y="6711949"/>
                  <a:pt x="2798269" y="6877695"/>
                </a:cubicBezTo>
                <a:lnTo>
                  <a:pt x="5911491" y="6900297"/>
                </a:lnTo>
                <a:lnTo>
                  <a:pt x="5911491" y="19050"/>
                </a:lnTo>
                <a:lnTo>
                  <a:pt x="267847" y="0"/>
                </a:lnTo>
                <a:close/>
              </a:path>
            </a:pathLst>
          </a:cu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:a16="http://schemas.microsoft.com/office/drawing/2014/main" xmlns="" id="{0457E147-2F53-48D4-8F04-C3F1502156C3}"/>
              </a:ext>
            </a:extLst>
          </p:cNvPr>
          <p:cNvSpPr/>
          <p:nvPr/>
        </p:nvSpPr>
        <p:spPr>
          <a:xfrm>
            <a:off x="5061000" y="0"/>
            <a:ext cx="7131000" cy="6900297"/>
          </a:xfrm>
          <a:custGeom>
            <a:avLst/>
            <a:gdLst>
              <a:gd name="connsiteX0" fmla="*/ 1286359 w 6834753"/>
              <a:gd name="connsiteY0" fmla="*/ 30996 h 6896745"/>
              <a:gd name="connsiteX1" fmla="*/ 0 w 6834753"/>
              <a:gd name="connsiteY1" fmla="*/ 1720312 h 6896745"/>
              <a:gd name="connsiteX2" fmla="*/ 2278251 w 6834753"/>
              <a:gd name="connsiteY2" fmla="*/ 2960176 h 6896745"/>
              <a:gd name="connsiteX3" fmla="*/ 898902 w 6834753"/>
              <a:gd name="connsiteY3" fmla="*/ 3859078 h 6896745"/>
              <a:gd name="connsiteX4" fmla="*/ 4293031 w 6834753"/>
              <a:gd name="connsiteY4" fmla="*/ 6323308 h 6896745"/>
              <a:gd name="connsiteX5" fmla="*/ 4293031 w 6834753"/>
              <a:gd name="connsiteY5" fmla="*/ 6896745 h 6896745"/>
              <a:gd name="connsiteX6" fmla="*/ 6834753 w 6834753"/>
              <a:gd name="connsiteY6" fmla="*/ 6881247 h 6896745"/>
              <a:gd name="connsiteX7" fmla="*/ 6834753 w 6834753"/>
              <a:gd name="connsiteY7" fmla="*/ 0 h 6896745"/>
              <a:gd name="connsiteX8" fmla="*/ 1286359 w 6834753"/>
              <a:gd name="connsiteY8" fmla="*/ 30996 h 6896745"/>
              <a:gd name="connsiteX0" fmla="*/ 991892 w 6540286"/>
              <a:gd name="connsiteY0" fmla="*/ 30996 h 6896745"/>
              <a:gd name="connsiteX1" fmla="*/ 0 w 6540286"/>
              <a:gd name="connsiteY1" fmla="*/ 1642820 h 6896745"/>
              <a:gd name="connsiteX2" fmla="*/ 1983784 w 6540286"/>
              <a:gd name="connsiteY2" fmla="*/ 2960176 h 6896745"/>
              <a:gd name="connsiteX3" fmla="*/ 604435 w 6540286"/>
              <a:gd name="connsiteY3" fmla="*/ 3859078 h 6896745"/>
              <a:gd name="connsiteX4" fmla="*/ 3998564 w 6540286"/>
              <a:gd name="connsiteY4" fmla="*/ 6323308 h 6896745"/>
              <a:gd name="connsiteX5" fmla="*/ 3998564 w 6540286"/>
              <a:gd name="connsiteY5" fmla="*/ 6896745 h 6896745"/>
              <a:gd name="connsiteX6" fmla="*/ 6540286 w 6540286"/>
              <a:gd name="connsiteY6" fmla="*/ 6881247 h 6896745"/>
              <a:gd name="connsiteX7" fmla="*/ 6540286 w 6540286"/>
              <a:gd name="connsiteY7" fmla="*/ 0 h 6896745"/>
              <a:gd name="connsiteX8" fmla="*/ 991892 w 6540286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520581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684934 w 6233328"/>
              <a:gd name="connsiteY0" fmla="*/ 30996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30996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622942 w 6233328"/>
              <a:gd name="connsiteY3" fmla="*/ 4355024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828899 w 5850350"/>
              <a:gd name="connsiteY2" fmla="*/ 29601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1324199 w 5850350"/>
              <a:gd name="connsiteY2" fmla="*/ 27696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267932 w 5878318"/>
              <a:gd name="connsiteY3" fmla="*/ 437407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2593646 w 5878318"/>
              <a:gd name="connsiteY4" fmla="*/ 63804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59364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38409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563367 w 5878318"/>
              <a:gd name="connsiteY4" fmla="*/ 565785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64867 w 5878318"/>
              <a:gd name="connsiteY2" fmla="*/ 27633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05905 w 5911491"/>
              <a:gd name="connsiteY3" fmla="*/ 4431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94805 w 5911491"/>
              <a:gd name="connsiteY3" fmla="*/ 431057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11491" h="6900297">
                <a:moveTo>
                  <a:pt x="267847" y="0"/>
                </a:moveTo>
                <a:cubicBezTo>
                  <a:pt x="-62784" y="537275"/>
                  <a:pt x="-10908" y="771686"/>
                  <a:pt x="30421" y="1107483"/>
                </a:cubicBezTo>
                <a:cubicBezTo>
                  <a:pt x="102746" y="1686086"/>
                  <a:pt x="1315383" y="1859258"/>
                  <a:pt x="1398040" y="2763326"/>
                </a:cubicBezTo>
                <a:cubicBezTo>
                  <a:pt x="1480697" y="3667394"/>
                  <a:pt x="819922" y="3546637"/>
                  <a:pt x="669405" y="4304224"/>
                </a:cubicBezTo>
                <a:cubicBezTo>
                  <a:pt x="518888" y="5061811"/>
                  <a:pt x="669296" y="5447278"/>
                  <a:pt x="1231540" y="5778500"/>
                </a:cubicBezTo>
                <a:cubicBezTo>
                  <a:pt x="1857284" y="6122422"/>
                  <a:pt x="2118819" y="6024212"/>
                  <a:pt x="2417269" y="6380458"/>
                </a:cubicBezTo>
                <a:cubicBezTo>
                  <a:pt x="2715719" y="6736704"/>
                  <a:pt x="2671269" y="6711949"/>
                  <a:pt x="2798269" y="6877695"/>
                </a:cubicBezTo>
                <a:lnTo>
                  <a:pt x="5911491" y="6900297"/>
                </a:lnTo>
                <a:lnTo>
                  <a:pt x="5911491" y="19050"/>
                </a:lnTo>
                <a:lnTo>
                  <a:pt x="267847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B72969-8567-490C-A9E2-92C86A6A4966}"/>
              </a:ext>
            </a:extLst>
          </p:cNvPr>
          <p:cNvSpPr txBox="1"/>
          <p:nvPr/>
        </p:nvSpPr>
        <p:spPr>
          <a:xfrm>
            <a:off x="309522" y="2285992"/>
            <a:ext cx="8359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 «мягких» проектов</a:t>
            </a:r>
            <a:endParaRPr lang="ru-RU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E54E4D73-4589-41AA-94BF-7C7BF48A8614}"/>
              </a:ext>
            </a:extLst>
          </p:cNvPr>
          <p:cNvSpPr txBox="1"/>
          <p:nvPr/>
        </p:nvSpPr>
        <p:spPr>
          <a:xfrm>
            <a:off x="6464849" y="3214686"/>
            <a:ext cx="57271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Преподаватель КГБ ПОУ ХПЭТ </a:t>
            </a:r>
            <a:r>
              <a:rPr lang="ru-RU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Подтергера</a:t>
            </a:r>
            <a:r>
              <a:rPr 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Екатерина Алексеевна</a:t>
            </a: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4396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7AE888-FC83-48E4-B6E8-F7C6FD7A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Общие положения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4CC6251-93DC-49BF-ADCA-30436005B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Метод проектов - это система обучения, при которой учащиеся приобретают знания и умения в процессе планирования и выполнения постепенно усложняющихся практических заданий – проектов.</a:t>
            </a:r>
          </a:p>
          <a:p>
            <a:pPr fontAlgn="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Исходя из логики метода проектов, современные авторы выделяют следующие ее этапы: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проблематизацию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планирование деятельности;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осуществление деятельности;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презентацию проекта;</a:t>
            </a:r>
          </a:p>
          <a:p>
            <a:pPr marL="914400" lvl="1" indent="-457200" fontAlgn="t">
              <a:buFont typeface="+mj-lt"/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рефлексивный этап.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36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27E8C00-8698-4FB5-A714-0317CF8A603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600" b="16600"/>
          <a:stretch/>
        </p:blipFill>
        <p:spPr>
          <a:xfrm>
            <a:off x="584051" y="593725"/>
            <a:ext cx="5489575" cy="2857398"/>
          </a:xfr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0FF82343-202A-4D4B-8BA3-D03966DE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000" y="593725"/>
            <a:ext cx="5569354" cy="1038875"/>
          </a:xfrm>
        </p:spPr>
        <p:txBody>
          <a:bodyPr>
            <a:normAutofit/>
          </a:bodyPr>
          <a:lstStyle/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Необходимое ресурсное обеспечение применения инновационного продукта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CDD73BD5-62A0-4940-808F-7C6724B8A7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Материально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технические ресурсы – компьютер, проектор, доска для проектора, колонки.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Информационный ресурс – методические материалы.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Интеллектуальный ресурс – работники образовательной сферы с базовыми знаниями организации проектной деятельности.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849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81026" y="357168"/>
          <a:ext cx="10072758" cy="4857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6379"/>
                <a:gridCol w="5036379"/>
              </a:tblGrid>
              <a:tr h="18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неформального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Использование на практике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Ориентация на конкретные образовательные запросы различных социальных, профессиональных, демографических групп населения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Несмотря на образовательные запросы обучающиеся 1 курса сами выбирают темы, зачастую тема будет соответствовать какому-либо запросу и решать какую-либо проблему.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принудительного характера,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основанность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на собственной мотивации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Обучающиеся могут выбрать сдачу зачёта в форме контрольной/теста либо проекта. Учитывается пожелания каждого таким образом осуществляется личностно - ориентировочный подход.</a:t>
                      </a:r>
                    </a:p>
                  </a:txBody>
                  <a:tcPr marL="68580" marR="68580" marT="0" marB="0"/>
                </a:tc>
              </a:tr>
              <a:tr h="707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Внутренняя ответственность обучающихся за результат образовательной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Объяснение по темам и оформлению проектов даётся заранее, есть примерные сроки, когда обучающийся должен показать реферат и презентацию, но ответственность за проект лежит полностью на обучающемся, если он не сдаёт проект, значит выполняет иную форму зачёта.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качеств личности, обеспечивающих благоприятные условия для участия в общественной и трудовой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Метод проектов расширяет кругозор, помогает найти новые метода решения проблем, развивает творческий потенциал, обучающиеся учатся исследовательской, практической деятельности 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Гибкость в организации и методах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Гибкость метода проекта проявляется в плавающих сроках отчётности (но не защиты проекта), в возможности выполнять проект в  комфортной обстановке, нет привязанности к месту.</a:t>
                      </a:r>
                    </a:p>
                  </a:txBody>
                  <a:tcPr marL="68580" marR="68580" marT="0" marB="0"/>
                </a:tc>
              </a:tr>
              <a:tr h="849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Высокий уровень активности обучающихся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Метод проектов может осуществляется лично и в парах, если обучающейся выполняет проект один, то его личная заинтересованность и уровень активности достигают максимума, если проект выполняется в парах или группе, то активность делится на всех участников команды и они обучаются командной работе. </a:t>
                      </a:r>
                    </a:p>
                  </a:txBody>
                  <a:tcPr marL="68580" marR="68580" marT="0" marB="0"/>
                </a:tc>
              </a:tr>
              <a:tr h="849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Основанность отношений между обучающими и обучаемыми на взаимном уважении, демократической культуре, культуре участия.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Ранее упомянутая работа в команде, учит терпимости и принятию, в конфликтной команде не получится хорошего проекта, а нацеленность на результат помогает быть более терпимыми и выявлять достоинства и недостатки других членов команды для понятия какие задачи им лучше поставить.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36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81026" y="357168"/>
          <a:ext cx="10072758" cy="4857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6379"/>
                <a:gridCol w="5036379"/>
              </a:tblGrid>
              <a:tr h="18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неформального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Использование на практике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Ориентация на конкретные образовательные запросы различных социальных, профессиональных, демографических групп населения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Несмотря на образовательные запросы обучающиеся 1 курса сами выбирают темы, зачастую тема будет соответствовать какому-либо запросу и решать какую-либо проблему.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принудительного характера,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основанность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на собственной мотивации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Обучающиеся могут выбрать сдачу зачёта в форме контрольной/теста либо проекта. Учитывается пожелания каждого таким образом осуществляется личностно - ориентировочный подход.</a:t>
                      </a:r>
                    </a:p>
                  </a:txBody>
                  <a:tcPr marL="68580" marR="68580" marT="0" marB="0"/>
                </a:tc>
              </a:tr>
              <a:tr h="707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Внутренняя ответственность обучающихся за результат образовательной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Объяснение по темам и оформлению проектов даётся заранее, есть примерные сроки, когда обучающийся должен показать реферат и презентацию, но ответственность за проект лежит полностью на обучающемся, если он не сдаёт проект, значит выполняет иную форму зачёта.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качеств личности, обеспечивающих благоприятные условия для участия в общественной и трудовой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Метод проектов расширяет кругозор, помогает найти новые метода решения проблем, развивает творческий потенциал, обучающиеся учатся исследовательской, практической деятельности </a:t>
                      </a:r>
                    </a:p>
                  </a:txBody>
                  <a:tcPr marL="68580" marR="68580" marT="0" marB="0"/>
                </a:tc>
              </a:tr>
              <a:tr h="566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Гибкость в организации и методах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Гибкость метода проекта проявляется в плавающих сроках отчётности (но не защиты проекта), в возможности выполнять проект в  комфортной обстановке, нет привязанности к месту.</a:t>
                      </a:r>
                    </a:p>
                  </a:txBody>
                  <a:tcPr marL="68580" marR="68580" marT="0" marB="0"/>
                </a:tc>
              </a:tr>
              <a:tr h="849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Высокий уровень активности обучающихся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Метод проектов может осуществляется лично и в парах, если обучающейся выполняет проект один, то его личная заинтересованность и уровень активности достигают максимума, если проект выполняется в парах или группе, то активность делится на всех участников команды и они обучаются командной работе. </a:t>
                      </a:r>
                    </a:p>
                  </a:txBody>
                  <a:tcPr marL="68580" marR="68580" marT="0" marB="0"/>
                </a:tc>
              </a:tr>
              <a:tr h="849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Основанность отношений между обучающими и обучаемыми на взаимном уважении, демократической культуре, культуре участия.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Ранее упомянутая работа в команде, учит терпимости и принятию, в конфликтной команде не получится хорошего проекта, а нацеленность на результат помогает быть более терпимыми и выявлять достоинства и недостатки других членов команды для понятия какие задачи им лучше поставить.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36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">
            <a:extLst>
              <a:ext uri="{FF2B5EF4-FFF2-40B4-BE49-F238E27FC236}">
                <a16:creationId xmlns:a16="http://schemas.microsoft.com/office/drawing/2014/main" xmlns="" id="{A1C40434-14F5-49C9-A42E-C5501DD05D56}"/>
              </a:ext>
            </a:extLst>
          </p:cNvPr>
          <p:cNvSpPr txBox="1">
            <a:spLocks/>
          </p:cNvSpPr>
          <p:nvPr/>
        </p:nvSpPr>
        <p:spPr>
          <a:xfrm>
            <a:off x="452398" y="428604"/>
            <a:ext cx="5242145" cy="59293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 проектов является инновационным методом, его можно рассматривать как с точки зрения формального образования: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использовать только перечисленные темы; 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поставить жесткие критерии оценки проекта;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определить сроки проверки и сдачи;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роль педагога - проверяющий, навязывание своих тем и видения работы.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с точки зрения неформального образования: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темы на выбор, то что волнует обучающихся, соответствует их интересам;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критерии оценивают достижение результата, а не актуальность выбранной темы;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подводятся промежуточные итоги по готовности проекта, назначается окончательная дата защиты;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роль педагога - наставник, помогает и направляет</a:t>
            </a: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68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66778" y="357166"/>
          <a:ext cx="914406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32"/>
                <a:gridCol w="4572032"/>
              </a:tblGrid>
              <a:tr h="19291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Сложности при использовании инновационного продукта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Возможное решение</a:t>
                      </a:r>
                    </a:p>
                  </a:txBody>
                  <a:tcPr marL="68580" marR="68580" marT="0" marB="0"/>
                </a:tc>
              </a:tr>
              <a:tr h="192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достаточного количества компьютерной техники для индивидуального выполнения заданий каждым учащимся отдельно.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Наличие в учебном заведение читального зала и моноблоками или компьютерами.</a:t>
                      </a:r>
                    </a:p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творческого подхода, если обучающейся не имеет возможности выполнить презентацию на компьютере, он может нарисовать её на ватмане, доклад написать в тетради, заснять видео на телефон на тему своего проекта. </a:t>
                      </a:r>
                    </a:p>
                  </a:txBody>
                  <a:tcPr marL="68580" marR="68580" marT="0" marB="0"/>
                </a:tc>
              </a:tr>
              <a:tr h="33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Недостаточное количество времени педагога для консультации и проверки всех проектов.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решения данной проблемы педагог должен брать элементы формального метода проектов, устанавливаются графики консультация и те, обучающиеся, которые их пропустили выполняет проект самостоятельно. </a:t>
                      </a:r>
                    </a:p>
                  </a:txBody>
                  <a:tcPr marL="68580" marR="68580" marT="0" marB="0"/>
                </a:tc>
              </a:tr>
              <a:tr h="385838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Недостаточная мотивация педагога для использования метода "мягких" проектов.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развития мотивационной сферы учителей можно проводить ролевые и деловые игры, тренинги, организовывать события, способствующие совместной творческой деятельности. </a:t>
                      </a:r>
                    </a:p>
                  </a:txBody>
                  <a:tcPr marL="68580" marR="68580" marT="0" marB="0"/>
                </a:tc>
              </a:tr>
              <a:tr h="424445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Недостаточная мотивация обучающихся создавать свои проекты.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Благодаря особенностям метода "мягких" проектов обучающейся 1 курса может выбрать практически любую тему для своего проекта, которая его интересует, за грамотное оформление проекта можно добавлять балы. Так же возможно создавать ситуацию успеха, использовать кейс-метод или игровое проектирование.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36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982</Words>
  <Application>Microsoft Office PowerPoint</Application>
  <PresentationFormat>Произвольный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Общие положения</vt:lpstr>
      <vt:lpstr>Необходимое ресурсное обеспечение применения инновационного продукта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ХПЭТ 1817</cp:lastModifiedBy>
  <cp:revision>15</cp:revision>
  <dcterms:created xsi:type="dcterms:W3CDTF">2020-11-01T12:52:57Z</dcterms:created>
  <dcterms:modified xsi:type="dcterms:W3CDTF">2024-11-13T23:49:33Z</dcterms:modified>
</cp:coreProperties>
</file>